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3"/>
  </p:notesMasterIdLst>
  <p:sldIdLst>
    <p:sldId id="260" r:id="rId2"/>
    <p:sldId id="420" r:id="rId3"/>
    <p:sldId id="443" r:id="rId4"/>
    <p:sldId id="441" r:id="rId5"/>
    <p:sldId id="444" r:id="rId6"/>
    <p:sldId id="445" r:id="rId7"/>
    <p:sldId id="448" r:id="rId8"/>
    <p:sldId id="450" r:id="rId9"/>
    <p:sldId id="421" r:id="rId10"/>
    <p:sldId id="453" r:id="rId11"/>
    <p:sldId id="455" r:id="rId12"/>
    <p:sldId id="456" r:id="rId13"/>
    <p:sldId id="457" r:id="rId14"/>
    <p:sldId id="458" r:id="rId15"/>
    <p:sldId id="451" r:id="rId16"/>
    <p:sldId id="460" r:id="rId17"/>
    <p:sldId id="461" r:id="rId18"/>
    <p:sldId id="417" r:id="rId19"/>
    <p:sldId id="464" r:id="rId20"/>
    <p:sldId id="465" r:id="rId21"/>
    <p:sldId id="466" r:id="rId22"/>
    <p:sldId id="467" r:id="rId23"/>
    <p:sldId id="468" r:id="rId24"/>
    <p:sldId id="469" r:id="rId25"/>
    <p:sldId id="470" r:id="rId26"/>
    <p:sldId id="471" r:id="rId27"/>
    <p:sldId id="472" r:id="rId28"/>
    <p:sldId id="473" r:id="rId29"/>
    <p:sldId id="474" r:id="rId30"/>
    <p:sldId id="475" r:id="rId31"/>
    <p:sldId id="476" r:id="rId32"/>
  </p:sldIdLst>
  <p:sldSz cx="9144000" cy="5143500" type="screen16x9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AE3D8DC-8318-49BA-B190-38CA348E2E8C}">
          <p14:sldIdLst>
            <p14:sldId id="260"/>
            <p14:sldId id="420"/>
            <p14:sldId id="443"/>
            <p14:sldId id="441"/>
            <p14:sldId id="444"/>
            <p14:sldId id="445"/>
            <p14:sldId id="448"/>
            <p14:sldId id="450"/>
            <p14:sldId id="421"/>
            <p14:sldId id="453"/>
            <p14:sldId id="455"/>
            <p14:sldId id="456"/>
            <p14:sldId id="457"/>
            <p14:sldId id="458"/>
            <p14:sldId id="451"/>
            <p14:sldId id="460"/>
            <p14:sldId id="461"/>
            <p14:sldId id="417"/>
            <p14:sldId id="464"/>
            <p14:sldId id="465"/>
            <p14:sldId id="466"/>
            <p14:sldId id="467"/>
            <p14:sldId id="468"/>
            <p14:sldId id="469"/>
            <p14:sldId id="470"/>
            <p14:sldId id="471"/>
            <p14:sldId id="472"/>
            <p14:sldId id="473"/>
            <p14:sldId id="474"/>
            <p14:sldId id="475"/>
            <p14:sldId id="47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DA2"/>
    <a:srgbClr val="038CC9"/>
    <a:srgbClr val="003F82"/>
    <a:srgbClr val="B9D08C"/>
    <a:srgbClr val="83A343"/>
    <a:srgbClr val="ADC876"/>
    <a:srgbClr val="A7C46E"/>
    <a:srgbClr val="329BFA"/>
    <a:srgbClr val="6DA1FF"/>
    <a:srgbClr val="608D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69C7853C-536D-4A76-A0AE-DD22124D55A5}" styleName="Стиль из темы 1 - акцент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0956" autoAdjust="0"/>
    <p:restoredTop sz="95737" autoAdjust="0"/>
  </p:normalViewPr>
  <p:slideViewPr>
    <p:cSldViewPr snapToGrid="0" snapToObjects="1">
      <p:cViewPr>
        <p:scale>
          <a:sx n="80" d="100"/>
          <a:sy n="80" d="100"/>
        </p:scale>
        <p:origin x="-672" y="-5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86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174A06-A08A-4F31-8961-D49F089F43C2}" type="datetimeFigureOut">
              <a:rPr lang="ru-RU" smtClean="0"/>
              <a:t>30.09.2014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1A1CF9-ED41-41D7-BEC6-FCBB92A2C190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00360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A1A1CF9-ED41-41D7-BEC6-FCBB92A2C190}" type="slidenum">
              <a:rPr lang="ru-RU" smtClean="0"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65456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1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08996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844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3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3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840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991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89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900115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945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30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30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949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96981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959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5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04790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5" y="1076328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8517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5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90757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9FBE2B9D-1697-4090-97E9-0A438BE077E8}" type="datetime1">
              <a:rPr lang="en-US" smtClean="0"/>
              <a:pPr>
                <a:defRPr/>
              </a:pPr>
              <a:t>9/30/2014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F37826-9FC6-4A47-B435-94C6280B7F57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406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.bin"/><Relationship Id="rId3" Type="http://schemas.openxmlformats.org/officeDocument/2006/relationships/image" Target="../media/image1.jpeg"/><Relationship Id="rId7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9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7" Type="http://schemas.openxmlformats.org/officeDocument/2006/relationships/image" Target="../media/image11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image" Target="../media/image1.jpe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ТЕМА 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5: Рынок акций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14346" name="Rectangle 12"/>
          <p:cNvSpPr>
            <a:spLocks noChangeArrowheads="1"/>
          </p:cNvSpPr>
          <p:nvPr/>
        </p:nvSpPr>
        <p:spPr bwMode="auto">
          <a:xfrm>
            <a:off x="3436883" y="1595695"/>
            <a:ext cx="5563466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</a:rPr>
              <a:t>Фундаментальные свойства акций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</a:rPr>
              <a:t>Виды акций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</a:rPr>
              <a:t>Доходность вложения в акции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</a:rPr>
              <a:t>Приобретение и выкуп акций</a:t>
            </a:r>
          </a:p>
          <a:p>
            <a:pPr marL="342900" indent="-342900">
              <a:spcAft>
                <a:spcPts val="1200"/>
              </a:spcAft>
              <a:buFont typeface="+mj-lt"/>
              <a:buAutoNum type="arabicPeriod"/>
            </a:pPr>
            <a:r>
              <a:rPr lang="ru-RU" b="1" dirty="0" smtClean="0">
                <a:solidFill>
                  <a:srgbClr val="003F82"/>
                </a:solidFill>
              </a:rPr>
              <a:t>Проведение IPO</a:t>
            </a:r>
            <a:endParaRPr lang="ru-RU" b="1" dirty="0">
              <a:solidFill>
                <a:srgbClr val="003F82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5955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Дивиденд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7" name="Группа 6"/>
          <p:cNvGrpSpPr/>
          <p:nvPr/>
        </p:nvGrpSpPr>
        <p:grpSpPr>
          <a:xfrm>
            <a:off x="226434" y="1636194"/>
            <a:ext cx="7480652" cy="796316"/>
            <a:chOff x="226434" y="1209481"/>
            <a:chExt cx="5610840" cy="796316"/>
          </a:xfrm>
        </p:grpSpPr>
        <p:grpSp>
          <p:nvGrpSpPr>
            <p:cNvPr id="6" name="Группа 5"/>
            <p:cNvGrpSpPr/>
            <p:nvPr/>
          </p:nvGrpSpPr>
          <p:grpSpPr>
            <a:xfrm>
              <a:off x="226434" y="1209481"/>
              <a:ext cx="5610840" cy="796316"/>
              <a:chOff x="226434" y="3217182"/>
              <a:chExt cx="5610840" cy="606281"/>
            </a:xfrm>
          </p:grpSpPr>
          <p:grpSp>
            <p:nvGrpSpPr>
              <p:cNvPr id="3" name="Группа 2"/>
              <p:cNvGrpSpPr/>
              <p:nvPr/>
            </p:nvGrpSpPr>
            <p:grpSpPr>
              <a:xfrm>
                <a:off x="226434" y="3217182"/>
                <a:ext cx="5610840" cy="606281"/>
                <a:chOff x="226434" y="3113167"/>
                <a:chExt cx="5610840" cy="606281"/>
              </a:xfrm>
            </p:grpSpPr>
            <p:sp>
              <p:nvSpPr>
                <p:cNvPr id="33" name="Прямоугольник 32"/>
                <p:cNvSpPr/>
                <p:nvPr/>
              </p:nvSpPr>
              <p:spPr>
                <a:xfrm>
                  <a:off x="226434" y="3113167"/>
                  <a:ext cx="1743042" cy="577231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b="1" dirty="0"/>
                    <a:t>Источник выплаты</a:t>
                  </a:r>
                </a:p>
              </p:txBody>
            </p:sp>
            <p:grpSp>
              <p:nvGrpSpPr>
                <p:cNvPr id="34" name="Группа 33"/>
                <p:cNvGrpSpPr/>
                <p:nvPr/>
              </p:nvGrpSpPr>
              <p:grpSpPr>
                <a:xfrm>
                  <a:off x="2035025" y="3113168"/>
                  <a:ext cx="3802249" cy="606280"/>
                  <a:chOff x="446612" y="1714383"/>
                  <a:chExt cx="4306740" cy="896635"/>
                </a:xfrm>
              </p:grpSpPr>
              <p:sp>
                <p:nvSpPr>
                  <p:cNvPr id="35" name="Прямоугольник 34"/>
                  <p:cNvSpPr/>
                  <p:nvPr/>
                </p:nvSpPr>
                <p:spPr>
                  <a:xfrm>
                    <a:off x="446612" y="1714383"/>
                    <a:ext cx="4306740" cy="849560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36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9942" y="1754748"/>
                    <a:ext cx="4047156" cy="856270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Чистая прибыль АО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Специально создаваемые фонды АО для некоторых типов привилегированных акций</a:t>
                    </a:r>
                  </a:p>
                </p:txBody>
              </p:sp>
            </p:grpSp>
          </p:grpSp>
          <p:sp>
            <p:nvSpPr>
              <p:cNvPr id="5" name="Стрелка вправо 4"/>
              <p:cNvSpPr/>
              <p:nvPr/>
            </p:nvSpPr>
            <p:spPr>
              <a:xfrm>
                <a:off x="2121482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/>
              </a:p>
            </p:txBody>
          </p:sp>
        </p:grpSp>
        <p:sp>
          <p:nvSpPr>
            <p:cNvPr id="48" name="Стрелка вправо 47"/>
            <p:cNvSpPr/>
            <p:nvPr/>
          </p:nvSpPr>
          <p:spPr>
            <a:xfrm>
              <a:off x="2121482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</p:grpSp>
      <p:grpSp>
        <p:nvGrpSpPr>
          <p:cNvPr id="61" name="Группа 60"/>
          <p:cNvGrpSpPr/>
          <p:nvPr/>
        </p:nvGrpSpPr>
        <p:grpSpPr>
          <a:xfrm>
            <a:off x="234165" y="2471569"/>
            <a:ext cx="7472921" cy="756001"/>
            <a:chOff x="226433" y="1209479"/>
            <a:chExt cx="5603109" cy="756001"/>
          </a:xfrm>
        </p:grpSpPr>
        <p:grpSp>
          <p:nvGrpSpPr>
            <p:cNvPr id="62" name="Группа 61"/>
            <p:cNvGrpSpPr/>
            <p:nvPr/>
          </p:nvGrpSpPr>
          <p:grpSpPr>
            <a:xfrm>
              <a:off x="226433" y="1209479"/>
              <a:ext cx="5603109" cy="756001"/>
              <a:chOff x="226433" y="3217182"/>
              <a:chExt cx="5603109" cy="575587"/>
            </a:xfrm>
          </p:grpSpPr>
          <p:grpSp>
            <p:nvGrpSpPr>
              <p:cNvPr id="65" name="Группа 64"/>
              <p:cNvGrpSpPr/>
              <p:nvPr/>
            </p:nvGrpSpPr>
            <p:grpSpPr>
              <a:xfrm>
                <a:off x="226433" y="3217182"/>
                <a:ext cx="5603109" cy="575587"/>
                <a:chOff x="226433" y="3113167"/>
                <a:chExt cx="5603109" cy="575587"/>
              </a:xfrm>
            </p:grpSpPr>
            <p:sp>
              <p:nvSpPr>
                <p:cNvPr id="69" name="Прямоугольник 68"/>
                <p:cNvSpPr/>
                <p:nvPr/>
              </p:nvSpPr>
              <p:spPr>
                <a:xfrm>
                  <a:off x="226433" y="3113167"/>
                  <a:ext cx="1735311" cy="575586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b="1" dirty="0"/>
                    <a:t>Периодичность выплаты</a:t>
                  </a:r>
                </a:p>
              </p:txBody>
            </p:sp>
            <p:grpSp>
              <p:nvGrpSpPr>
                <p:cNvPr id="78" name="Группа 77"/>
                <p:cNvGrpSpPr/>
                <p:nvPr/>
              </p:nvGrpSpPr>
              <p:grpSpPr>
                <a:xfrm>
                  <a:off x="2028193" y="3113168"/>
                  <a:ext cx="3801349" cy="575586"/>
                  <a:chOff x="438874" y="1714382"/>
                  <a:chExt cx="4305721" cy="851242"/>
                </a:xfrm>
              </p:grpSpPr>
              <p:sp>
                <p:nvSpPr>
                  <p:cNvPr id="79" name="Прямоугольник 78"/>
                  <p:cNvSpPr/>
                  <p:nvPr/>
                </p:nvSpPr>
                <p:spPr>
                  <a:xfrm>
                    <a:off x="438874" y="1714382"/>
                    <a:ext cx="4305721" cy="85124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9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2204" y="1754745"/>
                    <a:ext cx="4046137" cy="620615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Промежуточные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Годовые</a:t>
                    </a:r>
                  </a:p>
                </p:txBody>
              </p:sp>
            </p:grpSp>
          </p:grpSp>
          <p:sp>
            <p:nvSpPr>
              <p:cNvPr id="66" name="Стрелка вправо 65"/>
              <p:cNvSpPr/>
              <p:nvPr/>
            </p:nvSpPr>
            <p:spPr>
              <a:xfrm>
                <a:off x="2114650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/>
              </a:p>
            </p:txBody>
          </p:sp>
        </p:grpSp>
        <p:sp>
          <p:nvSpPr>
            <p:cNvPr id="63" name="Стрелка вправо 62"/>
            <p:cNvSpPr/>
            <p:nvPr/>
          </p:nvSpPr>
          <p:spPr>
            <a:xfrm>
              <a:off x="2114650" y="1533102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</p:grpSp>
      <p:grpSp>
        <p:nvGrpSpPr>
          <p:cNvPr id="92" name="Группа 91"/>
          <p:cNvGrpSpPr/>
          <p:nvPr/>
        </p:nvGrpSpPr>
        <p:grpSpPr>
          <a:xfrm>
            <a:off x="234166" y="3306438"/>
            <a:ext cx="7472920" cy="834784"/>
            <a:chOff x="226434" y="1209479"/>
            <a:chExt cx="5603108" cy="834784"/>
          </a:xfrm>
        </p:grpSpPr>
        <p:grpSp>
          <p:nvGrpSpPr>
            <p:cNvPr id="93" name="Группа 92"/>
            <p:cNvGrpSpPr/>
            <p:nvPr/>
          </p:nvGrpSpPr>
          <p:grpSpPr>
            <a:xfrm>
              <a:off x="226434" y="1209479"/>
              <a:ext cx="5603108" cy="834784"/>
              <a:chOff x="226434" y="3217181"/>
              <a:chExt cx="5603108" cy="635569"/>
            </a:xfrm>
          </p:grpSpPr>
          <p:grpSp>
            <p:nvGrpSpPr>
              <p:cNvPr id="95" name="Группа 94"/>
              <p:cNvGrpSpPr/>
              <p:nvPr/>
            </p:nvGrpSpPr>
            <p:grpSpPr>
              <a:xfrm>
                <a:off x="226434" y="3217181"/>
                <a:ext cx="5603108" cy="635569"/>
                <a:chOff x="226434" y="3113166"/>
                <a:chExt cx="5603108" cy="635569"/>
              </a:xfrm>
            </p:grpSpPr>
            <p:sp>
              <p:nvSpPr>
                <p:cNvPr id="98" name="Прямоугольник 97"/>
                <p:cNvSpPr/>
                <p:nvPr/>
              </p:nvSpPr>
              <p:spPr>
                <a:xfrm>
                  <a:off x="226434" y="3113167"/>
                  <a:ext cx="1735311" cy="575586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b="1" dirty="0"/>
                    <a:t>Форма </a:t>
                  </a:r>
                  <a:endParaRPr lang="ru-RU" b="1" dirty="0" smtClean="0"/>
                </a:p>
                <a:p>
                  <a:pPr algn="ctr">
                    <a:lnSpc>
                      <a:spcPct val="80000"/>
                    </a:lnSpc>
                  </a:pPr>
                  <a:r>
                    <a:rPr lang="ru-RU" b="1" dirty="0" smtClean="0"/>
                    <a:t>выплаты</a:t>
                  </a:r>
                  <a:endParaRPr lang="ru-RU" b="1" dirty="0"/>
                </a:p>
              </p:txBody>
            </p:sp>
            <p:grpSp>
              <p:nvGrpSpPr>
                <p:cNvPr id="99" name="Группа 98"/>
                <p:cNvGrpSpPr/>
                <p:nvPr/>
              </p:nvGrpSpPr>
              <p:grpSpPr>
                <a:xfrm>
                  <a:off x="2028193" y="3113166"/>
                  <a:ext cx="3801349" cy="635569"/>
                  <a:chOff x="438874" y="1714382"/>
                  <a:chExt cx="4305721" cy="939952"/>
                </a:xfrm>
              </p:grpSpPr>
              <p:sp>
                <p:nvSpPr>
                  <p:cNvPr id="100" name="Прямоугольник 99"/>
                  <p:cNvSpPr/>
                  <p:nvPr/>
                </p:nvSpPr>
                <p:spPr>
                  <a:xfrm>
                    <a:off x="438874" y="1714382"/>
                    <a:ext cx="4305721" cy="851242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6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101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2204" y="1754746"/>
                    <a:ext cx="4046137" cy="899588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Денежные средства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Имущество (если это оговорено в Уставе)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Акции</a:t>
                    </a:r>
                  </a:p>
                </p:txBody>
              </p:sp>
            </p:grpSp>
          </p:grpSp>
          <p:sp>
            <p:nvSpPr>
              <p:cNvPr id="96" name="Стрелка вправо 95"/>
              <p:cNvSpPr/>
              <p:nvPr/>
            </p:nvSpPr>
            <p:spPr>
              <a:xfrm>
                <a:off x="2114650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/>
              </a:p>
            </p:txBody>
          </p:sp>
          <p:sp>
            <p:nvSpPr>
              <p:cNvPr id="97" name="Стрелка вправо 96"/>
              <p:cNvSpPr/>
              <p:nvPr/>
            </p:nvSpPr>
            <p:spPr>
              <a:xfrm>
                <a:off x="2114650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sz="2000" dirty="0"/>
              </a:p>
            </p:txBody>
          </p:sp>
        </p:grpSp>
        <p:sp>
          <p:nvSpPr>
            <p:cNvPr id="94" name="Стрелка вправо 93"/>
            <p:cNvSpPr/>
            <p:nvPr/>
          </p:nvSpPr>
          <p:spPr>
            <a:xfrm>
              <a:off x="2114650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sz="2000" dirty="0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226434" y="997160"/>
            <a:ext cx="5610840" cy="5400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defRPr/>
            </a:pPr>
            <a:r>
              <a:rPr lang="ru-RU" sz="1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Дивиденд – это часть чистой прибыли, выплачиваемой акционерам пропорционально имеющимся у них акциям</a:t>
            </a:r>
          </a:p>
        </p:txBody>
      </p:sp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234165" y="4135275"/>
            <a:ext cx="7864806" cy="910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Clr>
                <a:srgbClr val="4F4C06"/>
              </a:buClr>
            </a:pP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Решение о выплате дивидендов принимает общее собрание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акционеров (промежуточные – Совет директоров)</a:t>
            </a:r>
            <a:endParaRPr lang="ru-RU" altLang="ru-RU" sz="1600" dirty="0">
              <a:solidFill>
                <a:srgbClr val="003F82"/>
              </a:solidFill>
              <a:latin typeface="+mn-lt"/>
            </a:endParaRPr>
          </a:p>
          <a:p>
            <a:pPr eaLnBrk="1" hangingPunct="1">
              <a:lnSpc>
                <a:spcPct val="80000"/>
              </a:lnSpc>
              <a:spcBef>
                <a:spcPts val="0"/>
              </a:spcBef>
              <a:spcAft>
                <a:spcPts val="200"/>
              </a:spcAft>
              <a:buClr>
                <a:srgbClr val="4F4C06"/>
              </a:buClr>
            </a:pP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По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отдельным типам </a:t>
            </a: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привилегированных акций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невыплаченные </a:t>
            </a: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дивиденды могут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накапливаться (кумулятивные ПА)</a:t>
            </a:r>
            <a:endParaRPr lang="ru-RU" altLang="ru-RU" sz="1600" dirty="0">
              <a:solidFill>
                <a:srgbClr val="003F82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14067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Дивиденды по привилегированным и обыкновенным акциям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307736" y="1132174"/>
            <a:ext cx="5490163" cy="18061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rgbClr val="4F4C06"/>
              </a:buClr>
            </a:pPr>
            <a:r>
              <a:rPr lang="ru-RU" altLang="ru-RU" sz="1800" b="0" dirty="0">
                <a:solidFill>
                  <a:srgbClr val="003F82"/>
                </a:solidFill>
                <a:latin typeface="+mn-lt"/>
              </a:rPr>
              <a:t>Дивиденды по привилегированным акциям устанавливаются в уставе акционерного общества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400"/>
              </a:spcAft>
              <a:buClr>
                <a:srgbClr val="4F4C06"/>
              </a:buClr>
            </a:pPr>
            <a:r>
              <a:rPr lang="ru-RU" altLang="ru-RU" sz="1800" b="0" dirty="0">
                <a:solidFill>
                  <a:srgbClr val="003F82"/>
                </a:solidFill>
                <a:latin typeface="+mn-lt"/>
              </a:rPr>
              <a:t>Дивиденды по привилегированным акциям утверждает собрание акционеров, но не выше размера рекомендованного </a:t>
            </a:r>
            <a:r>
              <a:rPr lang="ru-RU" altLang="ru-RU" sz="1800" b="0" dirty="0" smtClean="0">
                <a:solidFill>
                  <a:srgbClr val="003F82"/>
                </a:solidFill>
                <a:latin typeface="+mn-lt"/>
              </a:rPr>
              <a:t>советом </a:t>
            </a:r>
            <a:r>
              <a:rPr lang="ru-RU" altLang="ru-RU" sz="1800" b="0" dirty="0">
                <a:solidFill>
                  <a:srgbClr val="003F82"/>
                </a:solidFill>
                <a:latin typeface="+mn-lt"/>
              </a:rPr>
              <a:t>директоров</a:t>
            </a:r>
          </a:p>
          <a:p>
            <a:pPr eaLnBrk="1" hangingPunct="1">
              <a:lnSpc>
                <a:spcPct val="90000"/>
              </a:lnSpc>
              <a:spcBef>
                <a:spcPts val="900"/>
              </a:spcBef>
              <a:spcAft>
                <a:spcPts val="900"/>
              </a:spcAft>
              <a:buClr>
                <a:srgbClr val="4F4C06"/>
              </a:buClr>
            </a:pPr>
            <a:r>
              <a:rPr lang="ru-RU" altLang="ru-RU" sz="1800" dirty="0">
                <a:solidFill>
                  <a:srgbClr val="003F82"/>
                </a:solidFill>
                <a:latin typeface="+mn-lt"/>
              </a:rPr>
              <a:t>Варианты принятия решения о </a:t>
            </a:r>
            <a:r>
              <a:rPr lang="ru-RU" altLang="ru-RU" sz="1800" dirty="0" smtClean="0">
                <a:solidFill>
                  <a:srgbClr val="003F82"/>
                </a:solidFill>
                <a:latin typeface="+mn-lt"/>
              </a:rPr>
              <a:t>выплате/невыплате:</a:t>
            </a:r>
            <a:endParaRPr lang="ru-RU" altLang="ru-RU" sz="1800" dirty="0">
              <a:solidFill>
                <a:srgbClr val="003F82"/>
              </a:solidFill>
              <a:latin typeface="+mn-lt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6137657"/>
              </p:ext>
            </p:extLst>
          </p:nvPr>
        </p:nvGraphicFramePr>
        <p:xfrm>
          <a:off x="723482" y="3018696"/>
          <a:ext cx="3932602" cy="1720385"/>
        </p:xfrm>
        <a:graphic>
          <a:graphicData uri="http://schemas.openxmlformats.org/drawingml/2006/table">
            <a:tbl>
              <a:tblPr firstRow="1" bandRow="1" bandCol="1"/>
              <a:tblGrid>
                <a:gridCol w="1967167"/>
                <a:gridCol w="1965435"/>
              </a:tblGrid>
              <a:tr h="6154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Привилегированные акции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Обыкновенные акции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-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+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</a:tr>
            </a:tbl>
          </a:graphicData>
        </a:graphic>
      </p:graphicFrame>
      <p:sp>
        <p:nvSpPr>
          <p:cNvPr id="9" name="Умножение 8"/>
          <p:cNvSpPr/>
          <p:nvPr/>
        </p:nvSpPr>
        <p:spPr>
          <a:xfrm>
            <a:off x="2109114" y="4367203"/>
            <a:ext cx="1177159" cy="480467"/>
          </a:xfrm>
          <a:prstGeom prst="mathMultiply">
            <a:avLst>
              <a:gd name="adj1" fmla="val 8107"/>
            </a:avLst>
          </a:prstGeom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6522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Право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голоса по обыкновенным и привилегированным акциям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399551" y="1132174"/>
            <a:ext cx="8091305" cy="3975447"/>
            <a:chOff x="273552" y="1132174"/>
            <a:chExt cx="7343160" cy="3975447"/>
          </a:xfrm>
        </p:grpSpPr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525552" y="1132174"/>
              <a:ext cx="7091160" cy="397544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ts val="0"/>
                </a:spcBef>
                <a:spcAft>
                  <a:spcPts val="800"/>
                </a:spcAft>
                <a:buClr>
                  <a:srgbClr val="4F4C06"/>
                </a:buClr>
              </a:pP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Обыкновенные акции являются голосующими.</a:t>
              </a:r>
            </a:p>
            <a:p>
              <a:pPr eaLnBrk="1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Clr>
                  <a:srgbClr val="4F4C06"/>
                </a:buClr>
              </a:pP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Привилегированные </a:t>
              </a: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акции, как правило, не дают права голоса на собрании акционеров, за исключением следующих вопросов:</a:t>
              </a:r>
            </a:p>
            <a:p>
              <a:pPr eaLnBrk="1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Clr>
                  <a:srgbClr val="4F4C06"/>
                </a:buClr>
              </a:pP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	Ликвидация </a:t>
              </a: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АО</a:t>
              </a:r>
            </a:p>
            <a:p>
              <a:pPr eaLnBrk="1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Clr>
                  <a:srgbClr val="4F4C06"/>
                </a:buClr>
              </a:pP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	Реорганизация </a:t>
              </a: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АО</a:t>
              </a:r>
            </a:p>
            <a:p>
              <a:pPr eaLnBrk="1" hangingPunct="1">
                <a:lnSpc>
                  <a:spcPct val="90000"/>
                </a:lnSpc>
                <a:spcBef>
                  <a:spcPts val="0"/>
                </a:spcBef>
                <a:spcAft>
                  <a:spcPts val="200"/>
                </a:spcAft>
                <a:buClr>
                  <a:srgbClr val="4F4C06"/>
                </a:buClr>
              </a:pP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	Внесение </a:t>
              </a: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дополнений и изменений в устав </a:t>
              </a: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	АО</a:t>
              </a: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, </a:t>
              </a: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ограничивающих </a:t>
              </a: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права владельцев </a:t>
              </a: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	привилегированных акций</a:t>
              </a:r>
            </a:p>
            <a:p>
              <a:pPr eaLnBrk="1" hangingPunct="1">
                <a:lnSpc>
                  <a:spcPct val="90000"/>
                </a:lnSpc>
                <a:spcBef>
                  <a:spcPts val="600"/>
                </a:spcBef>
                <a:spcAft>
                  <a:spcPts val="200"/>
                </a:spcAft>
                <a:buClr>
                  <a:srgbClr val="4F4C06"/>
                </a:buClr>
              </a:pP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Если принято решение о невыплате (неполной выплате) дивидендов по привилегированным акциям, то начиная со следующего собрания, владельцы привилегированных акций получают право голоса по всем вопросам повестки дня.</a:t>
              </a:r>
              <a:endParaRPr lang="ru-RU" altLang="ru-RU" sz="2000" dirty="0">
                <a:solidFill>
                  <a:srgbClr val="003F82"/>
                </a:solidFill>
                <a:latin typeface="+mn-lt"/>
              </a:endParaRPr>
            </a:p>
          </p:txBody>
        </p:sp>
        <p:sp>
          <p:nvSpPr>
            <p:cNvPr id="10" name="Овал 9"/>
            <p:cNvSpPr/>
            <p:nvPr/>
          </p:nvSpPr>
          <p:spPr>
            <a:xfrm>
              <a:off x="273552" y="1132174"/>
              <a:ext cx="252000" cy="2520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003F82"/>
                  </a:solidFill>
                </a:rPr>
                <a:t>1</a:t>
              </a:r>
              <a:endParaRPr lang="ru-RU" sz="1600" b="1" dirty="0">
                <a:solidFill>
                  <a:srgbClr val="003F82"/>
                </a:solidFill>
              </a:endParaRPr>
            </a:p>
          </p:txBody>
        </p:sp>
        <p:sp>
          <p:nvSpPr>
            <p:cNvPr id="13" name="Овал 12"/>
            <p:cNvSpPr/>
            <p:nvPr/>
          </p:nvSpPr>
          <p:spPr>
            <a:xfrm>
              <a:off x="273552" y="1585250"/>
              <a:ext cx="252000" cy="2520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>
                  <a:solidFill>
                    <a:srgbClr val="003F82"/>
                  </a:solidFill>
                </a:rPr>
                <a:t>2</a:t>
              </a:r>
            </a:p>
          </p:txBody>
        </p:sp>
        <p:sp>
          <p:nvSpPr>
            <p:cNvPr id="14" name="Овал 13"/>
            <p:cNvSpPr/>
            <p:nvPr/>
          </p:nvSpPr>
          <p:spPr>
            <a:xfrm>
              <a:off x="273552" y="3408625"/>
              <a:ext cx="252000" cy="2520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sz="1600" b="1" dirty="0" smtClean="0">
                  <a:solidFill>
                    <a:srgbClr val="003F82"/>
                  </a:solidFill>
                </a:rPr>
                <a:t>3</a:t>
              </a:r>
              <a:endParaRPr lang="ru-RU" sz="1600" b="1" dirty="0">
                <a:solidFill>
                  <a:srgbClr val="003F82"/>
                </a:solidFill>
              </a:endParaRPr>
            </a:p>
          </p:txBody>
        </p:sp>
        <p:sp>
          <p:nvSpPr>
            <p:cNvPr id="15" name="Стрелка вправо 14"/>
            <p:cNvSpPr/>
            <p:nvPr/>
          </p:nvSpPr>
          <p:spPr>
            <a:xfrm>
              <a:off x="864182" y="222692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6" name="Стрелка вправо 15"/>
            <p:cNvSpPr/>
            <p:nvPr/>
          </p:nvSpPr>
          <p:spPr>
            <a:xfrm>
              <a:off x="864182" y="2472593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Стрелка вправо 16"/>
            <p:cNvSpPr/>
            <p:nvPr/>
          </p:nvSpPr>
          <p:spPr>
            <a:xfrm>
              <a:off x="864182" y="2714899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98479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Особенности голосования и выплаты дивидендов по привилегированным кумулятивным акциям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1428751" y="1517154"/>
            <a:ext cx="6535148" cy="190821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dirty="0">
                <a:solidFill>
                  <a:srgbClr val="003F82"/>
                </a:solidFill>
                <a:latin typeface="+mn-lt"/>
              </a:rPr>
              <a:t>По кумулятивным акциям невыплаченные дивиденды накапливаются и компания обязана их выплатить в последующие годы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dirty="0">
                <a:solidFill>
                  <a:srgbClr val="003F82"/>
                </a:solidFill>
                <a:latin typeface="+mn-lt"/>
              </a:rPr>
              <a:t>В течение кумулятивного периода данные акции не дают права голоса</a:t>
            </a:r>
          </a:p>
        </p:txBody>
      </p:sp>
      <p:sp>
        <p:nvSpPr>
          <p:cNvPr id="12" name="Овал 11"/>
          <p:cNvSpPr/>
          <p:nvPr/>
        </p:nvSpPr>
        <p:spPr>
          <a:xfrm>
            <a:off x="968076" y="1654688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3F82"/>
                </a:solidFill>
              </a:rPr>
              <a:t>1</a:t>
            </a:r>
            <a:endParaRPr lang="ru-RU" sz="1600" b="1" dirty="0">
              <a:solidFill>
                <a:srgbClr val="003F82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94864" y="2854047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F82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6647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Права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акционеров обыкновенных и привилегированных акций при ликвидации компании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649422" y="1089643"/>
            <a:ext cx="7390173" cy="37240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dirty="0">
                <a:solidFill>
                  <a:srgbClr val="003F82"/>
                </a:solidFill>
                <a:latin typeface="+mn-lt"/>
              </a:rPr>
              <a:t>Владельцы привилегированных акций имеют право на имущество ликвидируемого предприятия после удовлетворения требований всех кредиторов.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dirty="0">
                <a:solidFill>
                  <a:srgbClr val="003F82"/>
                </a:solidFill>
                <a:latin typeface="+mn-lt"/>
              </a:rPr>
              <a:t>В уставе АО указывается ликвидационная стоимость привилегированных акций.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dirty="0">
                <a:solidFill>
                  <a:srgbClr val="003F82"/>
                </a:solidFill>
                <a:latin typeface="+mn-lt"/>
              </a:rPr>
              <a:t>Владельцы обыкновенных акций имеют право на имущество ликвидируемого предприятия после удовлетворения требований всех кредиторов и выплаты ликвидационной стоимости владельцам привилегированных акций.</a:t>
            </a:r>
          </a:p>
        </p:txBody>
      </p:sp>
      <p:sp>
        <p:nvSpPr>
          <p:cNvPr id="12" name="Овал 11"/>
          <p:cNvSpPr/>
          <p:nvPr/>
        </p:nvSpPr>
        <p:spPr>
          <a:xfrm>
            <a:off x="399552" y="1258174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3F82"/>
                </a:solidFill>
              </a:rPr>
              <a:t>1</a:t>
            </a:r>
            <a:endParaRPr lang="ru-RU" sz="1600" b="1" dirty="0">
              <a:solidFill>
                <a:srgbClr val="003F82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96250" y="2425642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F82"/>
                </a:solidFill>
              </a:rPr>
              <a:t>2</a:t>
            </a:r>
          </a:p>
        </p:txBody>
      </p:sp>
      <p:sp>
        <p:nvSpPr>
          <p:cNvPr id="8" name="Овал 7"/>
          <p:cNvSpPr/>
          <p:nvPr/>
        </p:nvSpPr>
        <p:spPr>
          <a:xfrm>
            <a:off x="335966" y="3284262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3F82"/>
                </a:solidFill>
              </a:rPr>
              <a:t>3</a:t>
            </a:r>
            <a:endParaRPr lang="ru-RU" sz="1600" b="1" dirty="0">
              <a:solidFill>
                <a:srgbClr val="003F8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898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477124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Котировки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обыкновенных и привилегированных 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акций на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Московской бирже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(по </a:t>
            </a:r>
            <a:r>
              <a:rPr lang="ru-RU" sz="1600" dirty="0">
                <a:solidFill>
                  <a:schemeClr val="bg1"/>
                </a:solidFill>
                <a:latin typeface="Myriad Pro"/>
              </a:rPr>
              <a:t>состоянию на 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29.09.2014 </a:t>
            </a:r>
            <a:r>
              <a:rPr lang="ru-RU" sz="1600" dirty="0">
                <a:solidFill>
                  <a:schemeClr val="bg1"/>
                </a:solidFill>
                <a:latin typeface="Myriad Pro"/>
              </a:rPr>
              <a:t>г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.)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33779"/>
              </p:ext>
            </p:extLst>
          </p:nvPr>
        </p:nvGraphicFramePr>
        <p:xfrm>
          <a:off x="1094076" y="1387475"/>
          <a:ext cx="7456157" cy="3122559"/>
        </p:xfrm>
        <a:graphic>
          <a:graphicData uri="http://schemas.openxmlformats.org/drawingml/2006/table">
            <a:tbl>
              <a:tblPr/>
              <a:tblGrid>
                <a:gridCol w="2174102"/>
                <a:gridCol w="1543011"/>
                <a:gridCol w="1565860"/>
                <a:gridCol w="2173184"/>
              </a:tblGrid>
              <a:tr h="1550934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Эмитент</a:t>
                      </a:r>
                    </a:p>
                  </a:txBody>
                  <a:tcPr marL="54000" marR="54000" marT="10800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Цена обыкновен-ных акций, руб.</a:t>
                      </a:r>
                    </a:p>
                  </a:txBody>
                  <a:tcPr marL="54000" marR="54000" marT="10800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Цена привилегиро-ванных акций, руб.</a:t>
                      </a:r>
                    </a:p>
                  </a:txBody>
                  <a:tcPr marL="54000" marR="54000" marT="10800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Цена привилегиро-ванных акций по отношению к  цене </a:t>
                      </a:r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обыкновенных </a:t>
                      </a:r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акций</a:t>
                      </a:r>
                    </a:p>
                  </a:txBody>
                  <a:tcPr marL="54000" marR="54000" marT="10800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Сургутнефтегаз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27,04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28,95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1,07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Сбербанк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77,20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58,23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0,75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Ростелеком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106,14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72,30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0,68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Татнефть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234,90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143,91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0,61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 err="1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Автоваз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10,52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3,06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0,29</a:t>
                      </a:r>
                      <a:endParaRPr lang="ru-RU" sz="18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8387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Премия за право голоса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3619666"/>
              </p:ext>
            </p:extLst>
          </p:nvPr>
        </p:nvGraphicFramePr>
        <p:xfrm>
          <a:off x="2398816" y="1249045"/>
          <a:ext cx="4904510" cy="2706634"/>
        </p:xfrm>
        <a:graphic>
          <a:graphicData uri="http://schemas.openxmlformats.org/drawingml/2006/table">
            <a:tbl>
              <a:tblPr/>
              <a:tblGrid>
                <a:gridCol w="2452255"/>
                <a:gridCol w="2452255"/>
              </a:tblGrid>
              <a:tr h="506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Страна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Премия,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Италия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Израиль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Канада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Швейцария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Великобритания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Швеция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Text Box 104"/>
          <p:cNvSpPr txBox="1">
            <a:spLocks noChangeArrowheads="1"/>
          </p:cNvSpPr>
          <p:nvPr/>
        </p:nvSpPr>
        <p:spPr bwMode="auto">
          <a:xfrm>
            <a:off x="4170482" y="4315824"/>
            <a:ext cx="3938899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 u="sng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3F82"/>
                </a:solidFill>
                <a:effectLst/>
                <a:uLnTx/>
                <a:uFillTx/>
                <a:latin typeface="+mn-lt"/>
              </a:rPr>
              <a:t>(</a:t>
            </a:r>
            <a:r>
              <a:rPr lang="ru-RU" altLang="ru-RU" sz="1600" b="0" i="1" u="none" kern="0" dirty="0" smtClean="0">
                <a:solidFill>
                  <a:srgbClr val="003F82"/>
                </a:solidFill>
                <a:latin typeface="+mn-lt"/>
              </a:rPr>
              <a:t>И</a:t>
            </a:r>
            <a:r>
              <a:rPr kumimoji="0" lang="ru-RU" altLang="ru-RU" sz="1600" b="0" i="1" u="none" strike="noStrike" kern="0" cap="none" spc="0" normalizeH="0" baseline="0" noProof="0" dirty="0" err="1" smtClean="0">
                <a:ln>
                  <a:noFill/>
                </a:ln>
                <a:solidFill>
                  <a:srgbClr val="003F82"/>
                </a:solidFill>
                <a:effectLst/>
                <a:uLnTx/>
                <a:uFillTx/>
                <a:latin typeface="+mn-lt"/>
              </a:rPr>
              <a:t>сследование</a:t>
            </a:r>
            <a:r>
              <a:rPr kumimoji="0" lang="ru-RU" altLang="ru-RU" sz="1600" b="0" i="1" u="none" strike="noStrike" kern="0" cap="none" spc="0" normalizeH="0" baseline="0" noProof="0" dirty="0" smtClean="0">
                <a:ln>
                  <a:noFill/>
                </a:ln>
                <a:solidFill>
                  <a:srgbClr val="003F82"/>
                </a:solidFill>
                <a:effectLst/>
                <a:uLnTx/>
                <a:uFillTx/>
                <a:latin typeface="+mn-lt"/>
              </a:rPr>
              <a:t> Чикагского университета)</a:t>
            </a:r>
          </a:p>
        </p:txBody>
      </p:sp>
    </p:spTree>
    <p:extLst>
      <p:ext uri="{BB962C8B-B14F-4D97-AF65-F5344CB8AC3E}">
        <p14:creationId xmlns:p14="http://schemas.microsoft.com/office/powerpoint/2010/main" val="2902783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Капитализация 10 крупнейших компаний мира и российских компаний из рейтинга </a:t>
            </a:r>
            <a:r>
              <a:rPr lang="en-US" sz="2000" b="1" dirty="0" smtClean="0">
                <a:solidFill>
                  <a:schemeClr val="bg1"/>
                </a:solidFill>
                <a:latin typeface="Myriad Pro"/>
              </a:rPr>
              <a:t>FT-500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1656221"/>
              </p:ext>
            </p:extLst>
          </p:nvPr>
        </p:nvGraphicFramePr>
        <p:xfrm>
          <a:off x="649424" y="811175"/>
          <a:ext cx="8173943" cy="4236476"/>
        </p:xfrm>
        <a:graphic>
          <a:graphicData uri="http://schemas.openxmlformats.org/drawingml/2006/table">
            <a:tbl>
              <a:tblPr/>
              <a:tblGrid>
                <a:gridCol w="1049358"/>
                <a:gridCol w="2467100"/>
                <a:gridCol w="1284892"/>
                <a:gridCol w="2194367"/>
                <a:gridCol w="1178226"/>
              </a:tblGrid>
              <a:tr h="49797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Место в  2013 г.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Компания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Страна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Рыночная капитализация, млрд. долл.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Место в </a:t>
                      </a:r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2012 </a:t>
                      </a: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г.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Apple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416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Exxon Mobil 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404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Berkshire Hathaway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13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PetroChina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Китай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257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Wal-Mart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246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General Electric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Microsoft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240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IBM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238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Nestle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Швейцария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234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Shevron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231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57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Газпром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101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Роснефть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79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97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Сбербанк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86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142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ЛУКОЙЛ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55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132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277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Норникель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222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297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Новатэк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31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180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  <a:tr h="170359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450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Уралкалий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Россия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22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374</a:t>
                      </a:r>
                    </a:p>
                  </a:txBody>
                  <a:tcPr marL="6552" marR="6552" marT="6552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16899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Доходность акций</a:t>
            </a:r>
            <a:endParaRPr lang="en-US" sz="16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0" name="Группа 9"/>
          <p:cNvGrpSpPr/>
          <p:nvPr/>
        </p:nvGrpSpPr>
        <p:grpSpPr>
          <a:xfrm>
            <a:off x="307033" y="1733653"/>
            <a:ext cx="1802882" cy="720000"/>
            <a:chOff x="293490" y="1970947"/>
            <a:chExt cx="1802882" cy="720000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293490" y="1970947"/>
              <a:ext cx="1802882" cy="720000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009442169"/>
                </p:ext>
              </p:extLst>
            </p:nvPr>
          </p:nvGraphicFramePr>
          <p:xfrm>
            <a:off x="375981" y="1993123"/>
            <a:ext cx="1637900" cy="67564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50" name="Формула" r:id="rId6" imgW="850531" imgH="431613" progId="Equation.3">
                    <p:embed/>
                  </p:oleObj>
                </mc:Choice>
                <mc:Fallback>
                  <p:oleObj name="Формула" r:id="rId6" imgW="850531" imgH="431613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5981" y="1993123"/>
                          <a:ext cx="1637900" cy="67564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7" name="Группа 16"/>
          <p:cNvGrpSpPr/>
          <p:nvPr/>
        </p:nvGrpSpPr>
        <p:grpSpPr>
          <a:xfrm>
            <a:off x="344741" y="3609303"/>
            <a:ext cx="2405533" cy="1201847"/>
            <a:chOff x="258252" y="3725309"/>
            <a:chExt cx="2488024" cy="1201847"/>
          </a:xfrm>
        </p:grpSpPr>
        <p:sp>
          <p:nvSpPr>
            <p:cNvPr id="18" name="Прямоугольник 17"/>
            <p:cNvSpPr/>
            <p:nvPr/>
          </p:nvSpPr>
          <p:spPr>
            <a:xfrm>
              <a:off x="258252" y="3725309"/>
              <a:ext cx="2488024" cy="1201847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13" name="Объект 1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27030109"/>
                </p:ext>
              </p:extLst>
            </p:nvPr>
          </p:nvGraphicFramePr>
          <p:xfrm>
            <a:off x="304571" y="3762710"/>
            <a:ext cx="2395388" cy="105886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7151" name="Формула" r:id="rId8" imgW="1638000" imgH="647640" progId="Equation.3">
                    <p:embed/>
                  </p:oleObj>
                </mc:Choice>
                <mc:Fallback>
                  <p:oleObj name="Формула" r:id="rId8" imgW="1638000" imgH="64764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9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04571" y="3762710"/>
                          <a:ext cx="2395388" cy="105886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9" name="Rectangle 12"/>
          <p:cNvSpPr>
            <a:spLocks noChangeArrowheads="1"/>
          </p:cNvSpPr>
          <p:nvPr/>
        </p:nvSpPr>
        <p:spPr bwMode="auto">
          <a:xfrm>
            <a:off x="2864407" y="3394600"/>
            <a:ext cx="3207620" cy="15850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b="1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ru-RU" b="1" i="1" baseline="-25000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– годовые дивидендные </a:t>
            </a:r>
            <a:endParaRPr lang="ru-RU" sz="1500" dirty="0" smtClean="0">
              <a:solidFill>
                <a:srgbClr val="003F82"/>
              </a:solidFill>
              <a:latin typeface="+mn-lt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выплаты в году </a:t>
            </a:r>
            <a:r>
              <a:rPr lang="ru-RU" sz="1500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i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ru-RU" sz="1600" b="1" i="1" baseline="-25000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– цена приобретения акций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ru-RU" sz="1600" b="1" i="1" baseline="-25000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– рыночная цена акций в году t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– число лет владения 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акциями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altLang="ru-RU" sz="1600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500" b="1" i="1" dirty="0" smtClean="0">
                <a:solidFill>
                  <a:srgbClr val="003F82"/>
                </a:solidFill>
                <a:latin typeface="+mn-lt"/>
              </a:rPr>
              <a:t>= </a:t>
            </a:r>
            <a:r>
              <a:rPr lang="ru-RU" sz="1500" i="1" dirty="0">
                <a:solidFill>
                  <a:srgbClr val="003F82"/>
                </a:solidFill>
                <a:latin typeface="+mn-lt"/>
              </a:rPr>
              <a:t>1,2,3</a:t>
            </a:r>
            <a:r>
              <a:rPr lang="ru-RU" sz="1500" i="1" dirty="0" smtClean="0">
                <a:solidFill>
                  <a:srgbClr val="003F82"/>
                </a:solidFill>
                <a:latin typeface="+mn-lt"/>
              </a:rPr>
              <a:t>…</a:t>
            </a:r>
            <a:r>
              <a:rPr lang="en-US" altLang="ru-RU" sz="1600" i="1" dirty="0">
                <a:solidFill>
                  <a:srgbClr val="003F82"/>
                </a:solidFill>
              </a:rPr>
              <a:t> </a:t>
            </a:r>
            <a:r>
              <a:rPr lang="en-US" altLang="ru-RU" sz="1600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- год владения акциями</a:t>
            </a:r>
            <a:endParaRPr lang="ru-RU" sz="1500" dirty="0" smtClean="0">
              <a:solidFill>
                <a:srgbClr val="003F82"/>
              </a:solidFill>
              <a:latin typeface="+mn-lt"/>
            </a:endParaRPr>
          </a:p>
        </p:txBody>
      </p:sp>
      <p:sp>
        <p:nvSpPr>
          <p:cNvPr id="20" name="Rectangle 12"/>
          <p:cNvSpPr>
            <a:spLocks noChangeArrowheads="1"/>
          </p:cNvSpPr>
          <p:nvPr/>
        </p:nvSpPr>
        <p:spPr bwMode="auto">
          <a:xfrm>
            <a:off x="2291335" y="1823442"/>
            <a:ext cx="35032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размер годового дивиденда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altLang="ru-RU" sz="1600" b="1" i="1" baseline="-25000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a</a:t>
            </a:r>
            <a:r>
              <a:rPr lang="ru-RU" sz="16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600" dirty="0">
                <a:solidFill>
                  <a:srgbClr val="003F82"/>
                </a:solidFill>
                <a:latin typeface="+mn-lt"/>
              </a:rPr>
              <a:t>– текущая рыночная цена акции</a:t>
            </a:r>
          </a:p>
        </p:txBody>
      </p:sp>
      <p:sp>
        <p:nvSpPr>
          <p:cNvPr id="23" name="Rectangle 12"/>
          <p:cNvSpPr>
            <a:spLocks noChangeArrowheads="1"/>
          </p:cNvSpPr>
          <p:nvPr/>
        </p:nvSpPr>
        <p:spPr bwMode="auto">
          <a:xfrm>
            <a:off x="204769" y="995887"/>
            <a:ext cx="7371688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Текущая доходность </a:t>
            </a:r>
            <a:r>
              <a:rPr lang="ru-RU" b="1" dirty="0" smtClean="0">
                <a:solidFill>
                  <a:srgbClr val="003F82"/>
                </a:solidFill>
                <a:latin typeface="+mj-lt"/>
              </a:rPr>
              <a:t>(</a:t>
            </a:r>
            <a:r>
              <a:rPr lang="en-US" altLang="ru-RU" b="1" i="1" dirty="0">
                <a:solidFill>
                  <a:srgbClr val="003F82"/>
                </a:solidFill>
              </a:rPr>
              <a:t>r</a:t>
            </a:r>
            <a:r>
              <a:rPr lang="en-US" altLang="ru-RU" b="1" i="1" baseline="-25000" dirty="0">
                <a:solidFill>
                  <a:srgbClr val="003F82"/>
                </a:solidFill>
              </a:rPr>
              <a:t>m</a:t>
            </a:r>
            <a:r>
              <a:rPr lang="ru-RU" b="1" dirty="0" smtClean="0">
                <a:solidFill>
                  <a:srgbClr val="003F82"/>
                </a:solidFill>
                <a:latin typeface="+mj-lt"/>
              </a:rPr>
              <a:t>) </a:t>
            </a:r>
            <a:r>
              <a:rPr lang="ru-RU" dirty="0">
                <a:solidFill>
                  <a:srgbClr val="003F82"/>
                </a:solidFill>
                <a:latin typeface="+mj-lt"/>
              </a:rPr>
              <a:t>характеризуется размером годовых дивидендных выплат, отнесенных к цене </a:t>
            </a:r>
            <a:r>
              <a:rPr lang="ru-RU" dirty="0" smtClean="0">
                <a:solidFill>
                  <a:srgbClr val="003F82"/>
                </a:solidFill>
                <a:latin typeface="+mj-lt"/>
              </a:rPr>
              <a:t>акции, </a:t>
            </a:r>
            <a:r>
              <a:rPr lang="ru-RU" dirty="0">
                <a:solidFill>
                  <a:srgbClr val="003F82"/>
                </a:solidFill>
                <a:latin typeface="+mj-lt"/>
              </a:rPr>
              <a:t>и определяется по формуле:</a:t>
            </a:r>
          </a:p>
        </p:txBody>
      </p:sp>
      <p:sp>
        <p:nvSpPr>
          <p:cNvPr id="24" name="Rectangle 12"/>
          <p:cNvSpPr>
            <a:spLocks noChangeArrowheads="1"/>
          </p:cNvSpPr>
          <p:nvPr/>
        </p:nvSpPr>
        <p:spPr bwMode="auto">
          <a:xfrm>
            <a:off x="242366" y="2553595"/>
            <a:ext cx="8094112" cy="798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Полная доходность </a:t>
            </a:r>
            <a:r>
              <a:rPr lang="ru-RU" dirty="0">
                <a:solidFill>
                  <a:srgbClr val="003F82"/>
                </a:solidFill>
                <a:latin typeface="+mj-lt"/>
              </a:rPr>
              <a:t>характеризуется размером выплачиваемых дивидендов и приростом цены акций по отношению к вложенному капитулу. Годовая полная доходность </a:t>
            </a:r>
            <a:r>
              <a:rPr lang="ru-RU" b="1" dirty="0" smtClean="0">
                <a:solidFill>
                  <a:srgbClr val="003F82"/>
                </a:solidFill>
                <a:latin typeface="+mj-lt"/>
              </a:rPr>
              <a:t>(</a:t>
            </a:r>
            <a:r>
              <a:rPr lang="en-US" altLang="ru-RU" b="1" i="1" dirty="0">
                <a:solidFill>
                  <a:srgbClr val="003F82"/>
                </a:solidFill>
              </a:rPr>
              <a:t>r</a:t>
            </a:r>
            <a:r>
              <a:rPr lang="en-US" altLang="ru-RU" b="1" i="1" baseline="-25000" dirty="0">
                <a:solidFill>
                  <a:srgbClr val="003F82"/>
                </a:solidFill>
              </a:rPr>
              <a:t>n</a:t>
            </a:r>
            <a:r>
              <a:rPr lang="ru-RU" b="1" dirty="0" smtClean="0">
                <a:solidFill>
                  <a:srgbClr val="003F82"/>
                </a:solidFill>
                <a:latin typeface="+mj-lt"/>
              </a:rPr>
              <a:t>) </a:t>
            </a:r>
            <a:r>
              <a:rPr lang="ru-RU" dirty="0">
                <a:solidFill>
                  <a:srgbClr val="003F82"/>
                </a:solidFill>
                <a:latin typeface="+mj-lt"/>
              </a:rPr>
              <a:t>по акциям определяется по формуле:</a:t>
            </a:r>
          </a:p>
        </p:txBody>
      </p:sp>
    </p:spTree>
    <p:extLst>
      <p:ext uri="{BB962C8B-B14F-4D97-AF65-F5344CB8AC3E}">
        <p14:creationId xmlns:p14="http://schemas.microsoft.com/office/powerpoint/2010/main" val="1972143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Дивидендная доходность российских компаний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812799"/>
              </p:ext>
            </p:extLst>
          </p:nvPr>
        </p:nvGraphicFramePr>
        <p:xfrm>
          <a:off x="2650285" y="1551280"/>
          <a:ext cx="4617414" cy="1996440"/>
        </p:xfrm>
        <a:graphic>
          <a:graphicData uri="http://schemas.openxmlformats.org/drawingml/2006/table">
            <a:tbl>
              <a:tblPr/>
              <a:tblGrid>
                <a:gridCol w="2308707"/>
                <a:gridCol w="2308707"/>
              </a:tblGrid>
              <a:tr h="49530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Доходность,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2010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182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Понятие </a:t>
            </a:r>
            <a:r>
              <a:rPr lang="ru-RU" b="1" dirty="0">
                <a:solidFill>
                  <a:schemeClr val="bg1"/>
                </a:solidFill>
                <a:latin typeface="Myriad Pro"/>
              </a:rPr>
              <a:t>акции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1196284" y="1228308"/>
            <a:ext cx="6843311" cy="30213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2000" b="1" dirty="0">
                <a:solidFill>
                  <a:srgbClr val="003F82"/>
                </a:solidFill>
                <a:latin typeface="+mj-lt"/>
              </a:rPr>
              <a:t>Акция </a:t>
            </a:r>
            <a:r>
              <a:rPr lang="ru-RU" sz="2000" dirty="0">
                <a:solidFill>
                  <a:srgbClr val="003F82"/>
                </a:solidFill>
                <a:latin typeface="+mj-lt"/>
              </a:rPr>
              <a:t>– эмиссионная ценная бумага, закрепляющая права ее владельца (акционера) на получение части прибыли акционерного общества в виде дивидендов, на участие в управлении акционерным обществом и на часть имущества, остающегося после его ликвидации.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endParaRPr lang="ru-RU" sz="2000" dirty="0">
              <a:solidFill>
                <a:srgbClr val="003F82"/>
              </a:solidFill>
              <a:latin typeface="+mj-lt"/>
            </a:endParaRP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200"/>
              </a:spcAft>
            </a:pPr>
            <a:r>
              <a:rPr lang="ru-RU" sz="2000" dirty="0">
                <a:solidFill>
                  <a:srgbClr val="003F82"/>
                </a:solidFill>
                <a:latin typeface="+mj-lt"/>
              </a:rPr>
              <a:t>В отличие от облигации </a:t>
            </a:r>
            <a:r>
              <a:rPr lang="ru-RU" sz="2000" b="1" dirty="0">
                <a:solidFill>
                  <a:srgbClr val="003F82"/>
                </a:solidFill>
                <a:latin typeface="+mj-lt"/>
              </a:rPr>
              <a:t>акции являются титулами собственности</a:t>
            </a:r>
            <a:r>
              <a:rPr lang="ru-RU" sz="2000" dirty="0">
                <a:solidFill>
                  <a:srgbClr val="003F82"/>
                </a:solidFill>
                <a:latin typeface="+mj-lt"/>
              </a:rPr>
              <a:t> и дают их владельцам определенные права, связанные с управлением </a:t>
            </a:r>
            <a:r>
              <a:rPr lang="ru-RU" sz="2000" dirty="0" smtClean="0">
                <a:solidFill>
                  <a:srgbClr val="003F82"/>
                </a:solidFill>
                <a:latin typeface="+mj-lt"/>
              </a:rPr>
              <a:t>собственностью </a:t>
            </a:r>
            <a:r>
              <a:rPr lang="ru-RU" sz="2000" dirty="0">
                <a:solidFill>
                  <a:srgbClr val="003F82"/>
                </a:solidFill>
                <a:latin typeface="+mj-lt"/>
              </a:rPr>
              <a:t>и одновременно акции накладывают и определенную меру ответственности на акционеров.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14387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С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реднегодовая текущая (дивидендная) доходность обыкновенных акций за 1973-2000 г.г.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1178104"/>
              </p:ext>
            </p:extLst>
          </p:nvPr>
        </p:nvGraphicFramePr>
        <p:xfrm>
          <a:off x="2097710" y="1439862"/>
          <a:ext cx="4776056" cy="3255645"/>
        </p:xfrm>
        <a:graphic>
          <a:graphicData uri="http://schemas.openxmlformats.org/drawingml/2006/table">
            <a:tbl>
              <a:tblPr/>
              <a:tblGrid>
                <a:gridCol w="2289710"/>
                <a:gridCol w="2486346"/>
              </a:tblGrid>
              <a:tr h="70485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Страна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Текущая доходность, %</a:t>
                      </a:r>
                      <a:endParaRPr lang="ru-RU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Великобритания</a:t>
                      </a:r>
                      <a:endParaRPr lang="ru-RU" sz="20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Франция</a:t>
                      </a:r>
                      <a:endParaRPr lang="ru-RU" sz="20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Германия</a:t>
                      </a:r>
                      <a:endParaRPr lang="ru-RU" sz="20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Япония</a:t>
                      </a:r>
                      <a:endParaRPr lang="ru-RU" sz="20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Канада</a:t>
                      </a:r>
                      <a:endParaRPr lang="ru-RU" sz="20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Голландия</a:t>
                      </a:r>
                      <a:endParaRPr lang="ru-RU" sz="20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622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Швейцария</a:t>
                      </a:r>
                      <a:endParaRPr lang="ru-RU" sz="2000" b="0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307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Дивидендная доходность и доля дивидендных выплат в российских (ММВБ-10) и американских компаниях (S&amp;P-500)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638008"/>
              </p:ext>
            </p:extLst>
          </p:nvPr>
        </p:nvGraphicFramePr>
        <p:xfrm>
          <a:off x="1816924" y="1777430"/>
          <a:ext cx="7036530" cy="2145943"/>
        </p:xfrm>
        <a:graphic>
          <a:graphicData uri="http://schemas.openxmlformats.org/drawingml/2006/table">
            <a:tbl>
              <a:tblPr/>
              <a:tblGrid>
                <a:gridCol w="1406430"/>
                <a:gridCol w="1629881"/>
                <a:gridCol w="1962868"/>
                <a:gridCol w="2037351"/>
              </a:tblGrid>
              <a:tr h="698143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Периоды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Дивидендная доходность,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Дивидендный выход, %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ММВБ-10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1998-2012гг.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239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S&amp;P-500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1946-2000г.г.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54,1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59703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Среднегодовая доходность акций, %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641301"/>
              </p:ext>
            </p:extLst>
          </p:nvPr>
        </p:nvGraphicFramePr>
        <p:xfrm>
          <a:off x="498764" y="1138185"/>
          <a:ext cx="8143587" cy="3714750"/>
        </p:xfrm>
        <a:graphic>
          <a:graphicData uri="http://schemas.openxmlformats.org/drawingml/2006/table">
            <a:tbl>
              <a:tblPr/>
              <a:tblGrid>
                <a:gridCol w="1710046"/>
                <a:gridCol w="1361393"/>
                <a:gridCol w="1779764"/>
                <a:gridCol w="1779764"/>
                <a:gridCol w="1512620"/>
              </a:tblGrid>
              <a:tr h="28575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Страна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Годы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Полная доходность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В том числе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72390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Дивидендная доходность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Прирост курсовой стоимости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276225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США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1802-1900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1901-2000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9,81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1950-2005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12,1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Великобритания</a:t>
                      </a:r>
                      <a:endParaRPr lang="ru-RU" sz="18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1800-1900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1901-2000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4,93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1950-2005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12,7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7,6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8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Германия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1870-1913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6,92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1901-2000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5,82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7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1950-2005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12,3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800" b="0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6881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Приобретение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и выкуп акций у акционеров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460579" y="1418416"/>
            <a:ext cx="4677490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sz="2000" dirty="0">
                <a:solidFill>
                  <a:srgbClr val="003F82"/>
                </a:solidFill>
                <a:latin typeface="+mn-lt"/>
              </a:rPr>
              <a:t>Приобретение акций </a:t>
            </a:r>
            <a:r>
              <a:rPr lang="ru-RU" altLang="ru-RU" sz="2000" b="0" dirty="0">
                <a:solidFill>
                  <a:srgbClr val="003F82"/>
                </a:solidFill>
                <a:latin typeface="+mn-lt"/>
              </a:rPr>
              <a:t>– это добровольное принятие компанией решения о покупке акций у акционеров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sz="2000" dirty="0">
                <a:solidFill>
                  <a:srgbClr val="003F82"/>
                </a:solidFill>
                <a:latin typeface="+mn-lt"/>
              </a:rPr>
              <a:t>Выкуп акций </a:t>
            </a:r>
            <a:r>
              <a:rPr lang="ru-RU" altLang="ru-RU" sz="2000" b="0" dirty="0">
                <a:solidFill>
                  <a:srgbClr val="003F82"/>
                </a:solidFill>
                <a:latin typeface="+mn-lt"/>
              </a:rPr>
              <a:t>– это обязанность компании выкупить акции у акционеров</a:t>
            </a:r>
          </a:p>
        </p:txBody>
      </p:sp>
    </p:spTree>
    <p:extLst>
      <p:ext uri="{BB962C8B-B14F-4D97-AF65-F5344CB8AC3E}">
        <p14:creationId xmlns:p14="http://schemas.microsoft.com/office/powerpoint/2010/main" val="4239760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Приобретение обществом размещенных акций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6" name="Группа 5"/>
          <p:cNvGrpSpPr/>
          <p:nvPr/>
        </p:nvGrpSpPr>
        <p:grpSpPr>
          <a:xfrm>
            <a:off x="226434" y="1866905"/>
            <a:ext cx="8415916" cy="967192"/>
            <a:chOff x="226434" y="3217182"/>
            <a:chExt cx="5405824" cy="736379"/>
          </a:xfrm>
        </p:grpSpPr>
        <p:grpSp>
          <p:nvGrpSpPr>
            <p:cNvPr id="3" name="Группа 2"/>
            <p:cNvGrpSpPr/>
            <p:nvPr/>
          </p:nvGrpSpPr>
          <p:grpSpPr>
            <a:xfrm>
              <a:off x="226434" y="3217182"/>
              <a:ext cx="5405824" cy="736379"/>
              <a:chOff x="226434" y="3113167"/>
              <a:chExt cx="5405824" cy="736379"/>
            </a:xfrm>
          </p:grpSpPr>
          <p:sp>
            <p:nvSpPr>
              <p:cNvPr id="33" name="Прямоугольник 32"/>
              <p:cNvSpPr/>
              <p:nvPr/>
            </p:nvSpPr>
            <p:spPr>
              <a:xfrm>
                <a:off x="226434" y="3113167"/>
                <a:ext cx="1743043" cy="736379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b="1" dirty="0"/>
                  <a:t>Общее собрание </a:t>
                </a:r>
                <a:r>
                  <a:rPr lang="ru-RU" b="1" dirty="0" smtClean="0"/>
                  <a:t>акционеров</a:t>
                </a:r>
              </a:p>
            </p:txBody>
          </p:sp>
          <p:grpSp>
            <p:nvGrpSpPr>
              <p:cNvPr id="34" name="Группа 33"/>
              <p:cNvGrpSpPr/>
              <p:nvPr/>
            </p:nvGrpSpPr>
            <p:grpSpPr>
              <a:xfrm>
                <a:off x="2035026" y="3113168"/>
                <a:ext cx="3597232" cy="732830"/>
                <a:chOff x="446613" y="1714382"/>
                <a:chExt cx="4074521" cy="1083792"/>
              </a:xfrm>
            </p:grpSpPr>
            <p:sp>
              <p:nvSpPr>
                <p:cNvPr id="35" name="Прямоугольник 34"/>
                <p:cNvSpPr/>
                <p:nvPr/>
              </p:nvSpPr>
              <p:spPr>
                <a:xfrm>
                  <a:off x="446613" y="1714382"/>
                  <a:ext cx="3839487" cy="1083792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36" name="Rectangle 12"/>
                <p:cNvSpPr>
                  <a:spLocks noChangeArrowheads="1"/>
                </p:cNvSpPr>
                <p:nvPr/>
              </p:nvSpPr>
              <p:spPr bwMode="auto">
                <a:xfrm>
                  <a:off x="679942" y="1754751"/>
                  <a:ext cx="3841192" cy="94492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Цель:</a:t>
                  </a:r>
                </a:p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Уменьшение </a:t>
                  </a:r>
                  <a:r>
                    <a:rPr lang="ru-RU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уставного </a:t>
                  </a:r>
                  <a:r>
                    <a:rPr lang="ru-RU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капитала акционерного общества</a:t>
                  </a:r>
                  <a:endParaRPr lang="ru-RU" dirty="0">
                    <a:solidFill>
                      <a:schemeClr val="tx1">
                        <a:lumMod val="85000"/>
                        <a:lumOff val="15000"/>
                      </a:schemeClr>
                    </a:solidFill>
                    <a:latin typeface="+mn-lt"/>
                  </a:endParaRPr>
                </a:p>
              </p:txBody>
            </p:sp>
          </p:grpSp>
        </p:grpSp>
        <p:sp>
          <p:nvSpPr>
            <p:cNvPr id="5" name="Стрелка вправо 4"/>
            <p:cNvSpPr/>
            <p:nvPr/>
          </p:nvSpPr>
          <p:spPr>
            <a:xfrm>
              <a:off x="2121482" y="329709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37" name="Прямоугольник 36"/>
          <p:cNvSpPr/>
          <p:nvPr/>
        </p:nvSpPr>
        <p:spPr>
          <a:xfrm>
            <a:off x="234166" y="1084521"/>
            <a:ext cx="5190590" cy="66897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defRPr/>
            </a:pPr>
            <a:r>
              <a:rPr lang="ru-RU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Решение о покупке акций у акционеров принимает:</a:t>
            </a:r>
          </a:p>
        </p:txBody>
      </p:sp>
      <p:grpSp>
        <p:nvGrpSpPr>
          <p:cNvPr id="62" name="Группа 61"/>
          <p:cNvGrpSpPr/>
          <p:nvPr/>
        </p:nvGrpSpPr>
        <p:grpSpPr>
          <a:xfrm>
            <a:off x="234165" y="2969664"/>
            <a:ext cx="8114187" cy="1958170"/>
            <a:chOff x="226434" y="3217181"/>
            <a:chExt cx="5190590" cy="1490866"/>
          </a:xfrm>
        </p:grpSpPr>
        <p:grpSp>
          <p:nvGrpSpPr>
            <p:cNvPr id="65" name="Группа 64"/>
            <p:cNvGrpSpPr/>
            <p:nvPr/>
          </p:nvGrpSpPr>
          <p:grpSpPr>
            <a:xfrm>
              <a:off x="226434" y="3217181"/>
              <a:ext cx="5190590" cy="1490866"/>
              <a:chOff x="226434" y="3113166"/>
              <a:chExt cx="5190590" cy="1490866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226434" y="3113167"/>
                <a:ext cx="1735311" cy="133015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>
                  <a:lnSpc>
                    <a:spcPct val="80000"/>
                  </a:lnSpc>
                </a:pPr>
                <a:r>
                  <a:rPr lang="ru-RU" b="1" dirty="0"/>
                  <a:t>Совет </a:t>
                </a:r>
                <a:r>
                  <a:rPr lang="ru-RU" b="1" dirty="0" smtClean="0"/>
                  <a:t>директоров</a:t>
                </a:r>
              </a:p>
            </p:txBody>
          </p:sp>
          <p:grpSp>
            <p:nvGrpSpPr>
              <p:cNvPr id="78" name="Группа 77"/>
              <p:cNvGrpSpPr/>
              <p:nvPr/>
            </p:nvGrpSpPr>
            <p:grpSpPr>
              <a:xfrm>
                <a:off x="2028194" y="3113166"/>
                <a:ext cx="3388830" cy="1490866"/>
                <a:chOff x="438875" y="1714381"/>
                <a:chExt cx="3838468" cy="2204865"/>
              </a:xfrm>
            </p:grpSpPr>
            <p:sp>
              <p:nvSpPr>
                <p:cNvPr id="79" name="Прямоугольник 78"/>
                <p:cNvSpPr/>
                <p:nvPr/>
              </p:nvSpPr>
              <p:spPr>
                <a:xfrm>
                  <a:off x="438875" y="1714381"/>
                  <a:ext cx="3838468" cy="1967188"/>
                </a:xfrm>
                <a:prstGeom prst="rect">
                  <a:avLst/>
                </a:prstGeom>
                <a:solidFill>
                  <a:schemeClr val="bg1">
                    <a:lumMod val="85000"/>
                  </a:schemeClr>
                </a:solidFill>
                <a:ln>
                  <a:solidFill>
                    <a:schemeClr val="tx1">
                      <a:lumMod val="50000"/>
                      <a:lumOff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2">
                  <a:schemeClr val="accent1"/>
                </a:fillRef>
                <a:effectRef idx="1">
                  <a:schemeClr val="accent1"/>
                </a:effectRef>
                <a:fontRef idx="minor">
                  <a:schemeClr val="dk1"/>
                </a:fontRef>
              </p:style>
              <p:txBody>
                <a:bodyPr rtlCol="0" anchor="ctr"/>
                <a:lstStyle/>
                <a:p>
                  <a:pPr>
                    <a:lnSpc>
                      <a:spcPct val="110000"/>
                    </a:lnSpc>
                  </a:pPr>
                  <a:endParaRPr lang="ru-RU" sz="1400" b="1" dirty="0">
                    <a:solidFill>
                      <a:schemeClr val="tx1">
                        <a:lumMod val="85000"/>
                        <a:lumOff val="15000"/>
                      </a:schemeClr>
                    </a:solidFill>
                  </a:endParaRPr>
                </a:p>
              </p:txBody>
            </p:sp>
            <p:sp>
              <p:nvSpPr>
                <p:cNvPr id="91" name="Rectangle 12"/>
                <p:cNvSpPr>
                  <a:spLocks noChangeArrowheads="1"/>
                </p:cNvSpPr>
                <p:nvPr/>
              </p:nvSpPr>
              <p:spPr bwMode="auto">
                <a:xfrm>
                  <a:off x="672205" y="1754746"/>
                  <a:ext cx="3513934" cy="216450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square">
                  <a:spAutoFit/>
                </a:bodyPr>
                <a:lstStyle/>
                <a:p>
                  <a:pPr>
                    <a:lnSpc>
                      <a:spcPct val="85000"/>
                    </a:lnSpc>
                    <a:spcAft>
                      <a:spcPts val="300"/>
                    </a:spcAft>
                  </a:pPr>
                  <a:r>
                    <a:rPr lang="ru-RU" sz="16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Цели:</a:t>
                  </a:r>
                </a:p>
                <a:p>
                  <a:pPr marL="285750" indent="-285750">
                    <a:lnSpc>
                      <a:spcPct val="85000"/>
                    </a:lnSpc>
                    <a:spcAft>
                      <a:spcPts val="300"/>
                    </a:spcAft>
                    <a:buFont typeface="Arial" panose="020B0604020202020204" pitchFamily="34" charset="0"/>
                    <a:buChar char="•"/>
                  </a:pPr>
                  <a:r>
                    <a:rPr lang="ru-RU" sz="16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Поддержание </a:t>
                  </a:r>
                  <a:r>
                    <a:rPr lang="ru-RU" sz="16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собственных котировок</a:t>
                  </a:r>
                </a:p>
                <a:p>
                  <a:pPr marL="285750" indent="-285750">
                    <a:lnSpc>
                      <a:spcPct val="85000"/>
                    </a:lnSpc>
                    <a:spcAft>
                      <a:spcPts val="300"/>
                    </a:spcAft>
                    <a:buFont typeface="Arial" panose="020B0604020202020204" pitchFamily="34" charset="0"/>
                    <a:buChar char="•"/>
                  </a:pPr>
                  <a:r>
                    <a:rPr lang="ru-RU" sz="16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Увеличение </a:t>
                  </a:r>
                  <a:r>
                    <a:rPr lang="ru-RU" sz="16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размера дивидендов на одну акцию</a:t>
                  </a:r>
                </a:p>
                <a:p>
                  <a:pPr marL="285750" indent="-285750">
                    <a:lnSpc>
                      <a:spcPct val="85000"/>
                    </a:lnSpc>
                    <a:spcAft>
                      <a:spcPts val="300"/>
                    </a:spcAft>
                    <a:buFont typeface="Arial" panose="020B0604020202020204" pitchFamily="34" charset="0"/>
                    <a:buChar char="•"/>
                  </a:pPr>
                  <a:r>
                    <a:rPr lang="ru-RU" sz="16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Уменьшение </a:t>
                  </a:r>
                  <a:r>
                    <a:rPr lang="ru-RU" sz="16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числа голосов на собрании акционеров</a:t>
                  </a:r>
                </a:p>
                <a:p>
                  <a:pPr marL="285750" indent="-285750">
                    <a:lnSpc>
                      <a:spcPct val="85000"/>
                    </a:lnSpc>
                    <a:spcAft>
                      <a:spcPts val="300"/>
                    </a:spcAft>
                    <a:buFont typeface="Arial" panose="020B0604020202020204" pitchFamily="34" charset="0"/>
                    <a:buChar char="•"/>
                  </a:pPr>
                  <a:r>
                    <a:rPr lang="ru-RU" sz="1600" dirty="0" smtClean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Предотвращение </a:t>
                  </a:r>
                  <a:r>
                    <a:rPr lang="ru-RU" sz="1600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  <a:latin typeface="+mn-lt"/>
                    </a:rPr>
                    <a:t>недружественного поглощения</a:t>
                  </a:r>
                </a:p>
              </p:txBody>
            </p:sp>
          </p:grpSp>
        </p:grpSp>
        <p:sp>
          <p:nvSpPr>
            <p:cNvPr id="66" name="Стрелка вправо 65"/>
            <p:cNvSpPr/>
            <p:nvPr/>
          </p:nvSpPr>
          <p:spPr>
            <a:xfrm>
              <a:off x="2114650" y="3297093"/>
              <a:ext cx="129600" cy="82800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585544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>
                <a:solidFill>
                  <a:schemeClr val="bg1"/>
                </a:solidFill>
                <a:latin typeface="Myriad Pro"/>
              </a:rPr>
              <a:t>Ограничения на приобретение акций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412089" y="1201062"/>
            <a:ext cx="5412135" cy="2938010"/>
            <a:chOff x="310933" y="1139098"/>
            <a:chExt cx="5412135" cy="2938010"/>
          </a:xfrm>
        </p:grpSpPr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310933" y="1139098"/>
              <a:ext cx="5073646" cy="42473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dirty="0">
                  <a:solidFill>
                    <a:srgbClr val="003F82"/>
                  </a:solidFill>
                  <a:latin typeface="+mn-lt"/>
                </a:rPr>
                <a:t>Запрещается приобретение акций</a:t>
              </a:r>
              <a:r>
                <a:rPr lang="ru-RU" altLang="ru-RU" dirty="0" smtClean="0">
                  <a:solidFill>
                    <a:srgbClr val="003F82"/>
                  </a:solidFill>
                  <a:latin typeface="+mn-lt"/>
                </a:rPr>
                <a:t>:</a:t>
              </a:r>
              <a:endParaRPr lang="ru-RU" altLang="ru-RU" dirty="0">
                <a:solidFill>
                  <a:srgbClr val="003F82"/>
                </a:solidFill>
                <a:latin typeface="+mn-lt"/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649422" y="1689531"/>
              <a:ext cx="5073646" cy="2387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b="0" dirty="0" smtClean="0">
                  <a:solidFill>
                    <a:srgbClr val="003F82"/>
                  </a:solidFill>
                  <a:latin typeface="+mn-lt"/>
                </a:rPr>
                <a:t>Более </a:t>
              </a:r>
              <a:r>
                <a:rPr lang="ru-RU" altLang="ru-RU" sz="2000" b="0" dirty="0">
                  <a:solidFill>
                    <a:srgbClr val="003F82"/>
                  </a:solidFill>
                  <a:latin typeface="+mn-lt"/>
                </a:rPr>
                <a:t>10% размещенных акций</a:t>
              </a:r>
            </a:p>
            <a:p>
              <a: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b="0" dirty="0">
                  <a:solidFill>
                    <a:srgbClr val="003F82"/>
                  </a:solidFill>
                  <a:latin typeface="+mn-lt"/>
                </a:rPr>
                <a:t>До полной оплаты уставного капитала</a:t>
              </a:r>
            </a:p>
            <a:p>
              <a: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b="0" dirty="0">
                  <a:solidFill>
                    <a:srgbClr val="003F82"/>
                  </a:solidFill>
                  <a:latin typeface="+mn-lt"/>
                </a:rPr>
                <a:t>Если на момент приобретения АО имеет признаки банкротства</a:t>
              </a:r>
            </a:p>
            <a:p>
              <a: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b="0" dirty="0">
                  <a:solidFill>
                    <a:srgbClr val="003F82"/>
                  </a:solidFill>
                  <a:latin typeface="+mn-lt"/>
                </a:rPr>
                <a:t>Если совокупная номинальная стоимость оставшихся акций станет меньше минимального размера уставного капитала</a:t>
              </a: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412089" y="1753497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12089" y="2195634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412089" y="2587267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412089" y="3259900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55565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Выкуп акций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357168" y="1183043"/>
            <a:ext cx="7029284" cy="3496011"/>
            <a:chOff x="103612" y="1053557"/>
            <a:chExt cx="7029284" cy="3496011"/>
          </a:xfrm>
        </p:grpSpPr>
        <p:sp>
          <p:nvSpPr>
            <p:cNvPr id="38" name="Rectangle 7"/>
            <p:cNvSpPr>
              <a:spLocks noChangeArrowheads="1"/>
            </p:cNvSpPr>
            <p:nvPr/>
          </p:nvSpPr>
          <p:spPr bwMode="auto">
            <a:xfrm>
              <a:off x="103612" y="1053557"/>
              <a:ext cx="7029283" cy="923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90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Право требовать выкупа  имеют акционеры, которые не принимали участия в голосовании на собрании акционеров или голосовали против по одному из следующих вопросов:</a:t>
              </a: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649422" y="2148911"/>
              <a:ext cx="6483474" cy="240065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b="0" dirty="0">
                  <a:solidFill>
                    <a:srgbClr val="003F82"/>
                  </a:solidFill>
                  <a:latin typeface="+mn-lt"/>
                </a:rPr>
                <a:t>Реорганизация АО </a:t>
              </a:r>
            </a:p>
            <a:p>
              <a:pPr eaLnBrk="1" hangingPunct="1"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b="0" dirty="0" smtClean="0">
                  <a:solidFill>
                    <a:srgbClr val="003F82"/>
                  </a:solidFill>
                  <a:latin typeface="+mn-lt"/>
                </a:rPr>
                <a:t>Совершение </a:t>
              </a:r>
              <a:r>
                <a:rPr lang="ru-RU" altLang="ru-RU" b="0" dirty="0">
                  <a:solidFill>
                    <a:srgbClr val="003F82"/>
                  </a:solidFill>
                  <a:latin typeface="+mn-lt"/>
                </a:rPr>
                <a:t>крупной сделки</a:t>
              </a:r>
            </a:p>
            <a:p>
              <a:pPr eaLnBrk="1" hangingPunct="1"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b="0" dirty="0" smtClean="0">
                  <a:solidFill>
                    <a:srgbClr val="003F82"/>
                  </a:solidFill>
                  <a:latin typeface="+mn-lt"/>
                </a:rPr>
                <a:t>Внесение </a:t>
              </a:r>
              <a:r>
                <a:rPr lang="ru-RU" altLang="ru-RU" b="0" dirty="0">
                  <a:solidFill>
                    <a:srgbClr val="003F82"/>
                  </a:solidFill>
                  <a:latin typeface="+mn-lt"/>
                </a:rPr>
                <a:t>изменений в устав, ограничивающих их права</a:t>
              </a:r>
            </a:p>
            <a:p>
              <a:pPr eaLnBrk="1" hangingPunct="1"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b="0" dirty="0" smtClean="0">
                  <a:solidFill>
                    <a:srgbClr val="003F82"/>
                  </a:solidFill>
                  <a:latin typeface="+mn-lt"/>
                </a:rPr>
                <a:t>Размещение </a:t>
              </a:r>
              <a:r>
                <a:rPr lang="ru-RU" altLang="ru-RU" b="0" dirty="0">
                  <a:solidFill>
                    <a:srgbClr val="003F82"/>
                  </a:solidFill>
                  <a:latin typeface="+mn-lt"/>
                </a:rPr>
                <a:t>акций путем закрытой подписки</a:t>
              </a: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412089" y="2310149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395866" y="2852357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412089" y="3349239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0" name="Стрелка вправо 9"/>
            <p:cNvSpPr/>
            <p:nvPr/>
          </p:nvSpPr>
          <p:spPr>
            <a:xfrm>
              <a:off x="412089" y="4183193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215967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Порядок выкупа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" name="Rectangle 7"/>
          <p:cNvSpPr>
            <a:spLocks noChangeArrowheads="1"/>
          </p:cNvSpPr>
          <p:nvPr/>
        </p:nvSpPr>
        <p:spPr bwMode="auto">
          <a:xfrm>
            <a:off x="669984" y="1158045"/>
            <a:ext cx="5052735" cy="32978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rgbClr val="4F4C06"/>
              </a:buClr>
            </a:pP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В объявлении о собрании акционерам сообщается о наличии </a:t>
            </a: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у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них права требовать выкупа акций, а также цена выкупа </a:t>
            </a: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и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порядок выкупа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rgbClr val="4F4C06"/>
              </a:buClr>
            </a:pP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Акционер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в течение 45 дней после принятия решения направляет </a:t>
            </a: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в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АО требование о выкупе акций (адрес, число акций)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rgbClr val="4F4C06"/>
              </a:buClr>
            </a:pP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АО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выкупает акции у акционеров по цене указанной в сообщении </a:t>
            </a: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в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течении 30 дней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1600"/>
              </a:spcAft>
              <a:buClr>
                <a:srgbClr val="4F4C06"/>
              </a:buClr>
            </a:pP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На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выкуп акций может быть направлено средств не более </a:t>
            </a: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10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% стоимости чистых активов на дату принятия решения </a:t>
            </a:r>
            <a:r>
              <a:rPr lang="ru-RU" altLang="ru-RU" sz="1700" dirty="0" smtClean="0">
                <a:solidFill>
                  <a:srgbClr val="003F82"/>
                </a:solidFill>
                <a:latin typeface="+mn-lt"/>
              </a:rPr>
              <a:t>на </a:t>
            </a:r>
            <a:r>
              <a:rPr lang="ru-RU" altLang="ru-RU" sz="1700" dirty="0">
                <a:solidFill>
                  <a:srgbClr val="003F82"/>
                </a:solidFill>
                <a:latin typeface="+mn-lt"/>
              </a:rPr>
              <a:t>собрании акционеров</a:t>
            </a:r>
          </a:p>
        </p:txBody>
      </p:sp>
      <p:sp>
        <p:nvSpPr>
          <p:cNvPr id="10" name="Овал 9"/>
          <p:cNvSpPr/>
          <p:nvPr/>
        </p:nvSpPr>
        <p:spPr>
          <a:xfrm>
            <a:off x="397421" y="1187321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3F82"/>
                </a:solidFill>
              </a:rPr>
              <a:t>1</a:t>
            </a:r>
            <a:endParaRPr lang="ru-RU" sz="1600" b="1" dirty="0">
              <a:solidFill>
                <a:srgbClr val="003F82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399552" y="2085974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F82"/>
                </a:solidFill>
              </a:rPr>
              <a:t>2</a:t>
            </a:r>
          </a:p>
        </p:txBody>
      </p:sp>
      <p:sp>
        <p:nvSpPr>
          <p:cNvPr id="14" name="Овал 13"/>
          <p:cNvSpPr/>
          <p:nvPr/>
        </p:nvSpPr>
        <p:spPr>
          <a:xfrm>
            <a:off x="399552" y="2987144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 smtClean="0">
                <a:solidFill>
                  <a:srgbClr val="003F82"/>
                </a:solidFill>
              </a:rPr>
              <a:t>3</a:t>
            </a:r>
            <a:endParaRPr lang="ru-RU" sz="1600" b="1" dirty="0">
              <a:solidFill>
                <a:srgbClr val="003F82"/>
              </a:solidFill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399552" y="3659300"/>
            <a:ext cx="252000" cy="252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3F82"/>
                </a:solidFill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78495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Голосование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на собрании акционеров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" name="Группа 2"/>
          <p:cNvGrpSpPr/>
          <p:nvPr/>
        </p:nvGrpSpPr>
        <p:grpSpPr>
          <a:xfrm>
            <a:off x="513245" y="1305571"/>
            <a:ext cx="5310979" cy="3018519"/>
            <a:chOff x="412089" y="1689531"/>
            <a:chExt cx="5310979" cy="3018519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649422" y="1689531"/>
              <a:ext cx="5073646" cy="30185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Решения на собрании акционеров принимаются простым большинством голосов от числа присутствующих (одна акция – один голос)</a:t>
              </a:r>
            </a:p>
            <a:p>
              <a: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По принципиальным вопросам решения принимаются ¾ голосов от числа присутствующих (одна акция – один голос)</a:t>
              </a:r>
            </a:p>
            <a:p>
              <a: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</a:pP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При выборах </a:t>
              </a: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совета </a:t>
              </a:r>
              <a:r>
                <a:rPr lang="ru-RU" altLang="ru-RU" sz="2000" dirty="0">
                  <a:solidFill>
                    <a:srgbClr val="003F82"/>
                  </a:solidFill>
                  <a:latin typeface="+mn-lt"/>
                </a:rPr>
                <a:t>директоров применяется кумулятивная система голосования</a:t>
              </a: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412089" y="1753497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12089" y="2965449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9" name="Стрелка вправо 8"/>
            <p:cNvSpPr/>
            <p:nvPr/>
          </p:nvSpPr>
          <p:spPr>
            <a:xfrm>
              <a:off x="412089" y="3890417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273874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Система голосования по выборам </a:t>
            </a:r>
            <a:r>
              <a:rPr lang="ru-RU" sz="2000" b="1" dirty="0">
                <a:solidFill>
                  <a:schemeClr val="bg1"/>
                </a:solidFill>
                <a:latin typeface="Myriad Pro"/>
              </a:rPr>
              <a:t>с</a:t>
            </a:r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овета директоров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492671" y="1415973"/>
            <a:ext cx="5310979" cy="707886"/>
            <a:chOff x="491912" y="2025096"/>
            <a:chExt cx="5310979" cy="707886"/>
          </a:xfrm>
        </p:grpSpPr>
        <p:sp>
          <p:nvSpPr>
            <p:cNvPr id="6" name="Rectangle 7"/>
            <p:cNvSpPr>
              <a:spLocks noChangeArrowheads="1"/>
            </p:cNvSpPr>
            <p:nvPr/>
          </p:nvSpPr>
          <p:spPr bwMode="auto">
            <a:xfrm>
              <a:off x="729245" y="2025096"/>
              <a:ext cx="5073646" cy="70788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spcBef>
                  <a:spcPts val="0"/>
                </a:spcBef>
                <a:spcAft>
                  <a:spcPts val="0"/>
                </a:spcAft>
                <a:buClr>
                  <a:srgbClr val="4F4C06"/>
                </a:buClr>
              </a:pP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Простая</a:t>
              </a:r>
            </a:p>
            <a:p>
              <a:pPr eaLnBrk="1" hangingPunct="1">
                <a:spcBef>
                  <a:spcPts val="0"/>
                </a:spcBef>
                <a:spcAft>
                  <a:spcPts val="0"/>
                </a:spcAft>
                <a:buClr>
                  <a:srgbClr val="4F4C06"/>
                </a:buClr>
              </a:pPr>
              <a:r>
                <a:rPr lang="ru-RU" altLang="ru-RU" sz="2000" dirty="0" smtClean="0">
                  <a:solidFill>
                    <a:srgbClr val="003F82"/>
                  </a:solidFill>
                  <a:latin typeface="+mn-lt"/>
                </a:rPr>
                <a:t>Кумулятивная:</a:t>
              </a:r>
            </a:p>
          </p:txBody>
        </p:sp>
        <p:sp>
          <p:nvSpPr>
            <p:cNvPr id="2" name="Стрелка вправо 1"/>
            <p:cNvSpPr/>
            <p:nvPr/>
          </p:nvSpPr>
          <p:spPr>
            <a:xfrm>
              <a:off x="491912" y="2142368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8" name="Стрелка вправо 7"/>
            <p:cNvSpPr/>
            <p:nvPr/>
          </p:nvSpPr>
          <p:spPr>
            <a:xfrm>
              <a:off x="492671" y="2451928"/>
              <a:ext cx="216000" cy="165600"/>
            </a:xfrm>
            <a:prstGeom prst="rightArrow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10" name="Прямоугольник 9"/>
          <p:cNvSpPr/>
          <p:nvPr/>
        </p:nvSpPr>
        <p:spPr>
          <a:xfrm>
            <a:off x="234166" y="1033740"/>
            <a:ext cx="5718250" cy="38505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5000"/>
              </a:lnSpc>
              <a:defRPr/>
            </a:pPr>
            <a:r>
              <a:rPr lang="ru-RU" sz="2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Система голосования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527310" y="2033796"/>
            <a:ext cx="4980861" cy="1092607"/>
            <a:chOff x="527310" y="2351755"/>
            <a:chExt cx="4980861" cy="1092607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527310" y="2435869"/>
              <a:ext cx="1976404" cy="906045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sp>
          <p:nvSpPr>
            <p:cNvPr id="15" name="Rectangle 12"/>
            <p:cNvSpPr>
              <a:spLocks noChangeArrowheads="1"/>
            </p:cNvSpPr>
            <p:nvPr/>
          </p:nvSpPr>
          <p:spPr bwMode="auto">
            <a:xfrm>
              <a:off x="2645923" y="2351755"/>
              <a:ext cx="2862248" cy="1092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en-US" altLang="ru-RU" b="1" i="1" dirty="0">
                  <a:solidFill>
                    <a:srgbClr val="003F82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ru-RU" b="1" i="1" baseline="-25000" dirty="0">
                  <a:solidFill>
                    <a:srgbClr val="003F82"/>
                  </a:solidFill>
                  <a:latin typeface="Times New Roman" pitchFamily="18" charset="0"/>
                  <a:cs typeface="Times New Roman" pitchFamily="18" charset="0"/>
                </a:rPr>
                <a:t>r</a:t>
              </a:r>
              <a:r>
                <a:rPr lang="ru-RU" sz="1500" dirty="0" smtClean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ru-RU" sz="1500" dirty="0">
                  <a:solidFill>
                    <a:srgbClr val="003F82"/>
                  </a:solidFill>
                  <a:latin typeface="+mn-lt"/>
                </a:rPr>
                <a:t>– число голосов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en-US" altLang="ru-RU" sz="1600" b="1" i="1" dirty="0">
                  <a:solidFill>
                    <a:srgbClr val="003F82"/>
                  </a:solidFill>
                  <a:latin typeface="Times New Roman" pitchFamily="18" charset="0"/>
                  <a:cs typeface="Times New Roman" pitchFamily="18" charset="0"/>
                </a:rPr>
                <a:t>N</a:t>
              </a:r>
              <a:r>
                <a:rPr lang="en-US" altLang="ru-RU" sz="1600" b="1" i="1" baseline="-25000" dirty="0">
                  <a:solidFill>
                    <a:srgbClr val="003F82"/>
                  </a:solidFill>
                  <a:latin typeface="Times New Roman" pitchFamily="18" charset="0"/>
                  <a:cs typeface="Times New Roman" pitchFamily="18" charset="0"/>
                </a:rPr>
                <a:t>a</a:t>
              </a:r>
              <a:r>
                <a:rPr lang="ru-RU" sz="1500" dirty="0" smtClean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ru-RU" sz="1500" dirty="0">
                  <a:solidFill>
                    <a:srgbClr val="003F82"/>
                  </a:solidFill>
                  <a:latin typeface="+mn-lt"/>
                </a:rPr>
                <a:t>– число голосующих акций</a:t>
              </a:r>
            </a:p>
            <a:p>
              <a:pPr>
                <a:spcBef>
                  <a:spcPts val="0"/>
                </a:spcBef>
                <a:spcAft>
                  <a:spcPts val="0"/>
                </a:spcAft>
              </a:pPr>
              <a:r>
                <a:rPr lang="ru-RU" altLang="ru-RU" sz="1600" b="1" i="1" dirty="0">
                  <a:solidFill>
                    <a:srgbClr val="003F82"/>
                  </a:solidFill>
                  <a:latin typeface="Times New Roman" pitchFamily="18" charset="0"/>
                  <a:cs typeface="Times New Roman" pitchFamily="18" charset="0"/>
                </a:rPr>
                <a:t>К</a:t>
              </a:r>
              <a:r>
                <a:rPr lang="ru-RU" sz="1500" dirty="0" smtClean="0">
                  <a:solidFill>
                    <a:srgbClr val="003F82"/>
                  </a:solidFill>
                  <a:latin typeface="+mn-lt"/>
                </a:rPr>
                <a:t> </a:t>
              </a:r>
              <a:r>
                <a:rPr lang="ru-RU" sz="1500" dirty="0">
                  <a:solidFill>
                    <a:srgbClr val="003F82"/>
                  </a:solidFill>
                  <a:latin typeface="+mn-lt"/>
                </a:rPr>
                <a:t>– число вакантных мест в Совете директоров</a:t>
              </a:r>
            </a:p>
          </p:txBody>
        </p:sp>
        <p:graphicFrame>
          <p:nvGraphicFramePr>
            <p:cNvPr id="5" name="Объект 4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79355690"/>
                </p:ext>
              </p:extLst>
            </p:nvPr>
          </p:nvGraphicFramePr>
          <p:xfrm>
            <a:off x="600671" y="2656273"/>
            <a:ext cx="1826843" cy="465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3544" name="Формула" r:id="rId6" imgW="800100" imgH="228600" progId="Equation.3">
                    <p:embed/>
                  </p:oleObj>
                </mc:Choice>
                <mc:Fallback>
                  <p:oleObj name="Формула" r:id="rId6" imgW="800100" imgH="228600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00671" y="2656273"/>
                          <a:ext cx="1826843" cy="465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8" name="Rectangle 7"/>
          <p:cNvSpPr>
            <a:spLocks noChangeArrowheads="1"/>
          </p:cNvSpPr>
          <p:nvPr/>
        </p:nvSpPr>
        <p:spPr bwMode="auto">
          <a:xfrm>
            <a:off x="907800" y="3208853"/>
            <a:ext cx="4895850" cy="7201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85000"/>
              </a:lnSpc>
              <a:spcBef>
                <a:spcPts val="0"/>
              </a:spcBef>
              <a:spcAft>
                <a:spcPts val="1200"/>
              </a:spcAft>
              <a:buClr>
                <a:srgbClr val="4F4C06"/>
              </a:buClr>
            </a:pP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Согласно Закону об акционерных обществах в России применяется кумулятивная система голосования по выборам членов </a:t>
            </a:r>
            <a:r>
              <a:rPr lang="ru-RU" altLang="ru-RU" sz="1600" b="0" dirty="0" smtClean="0">
                <a:solidFill>
                  <a:srgbClr val="003F82"/>
                </a:solidFill>
                <a:latin typeface="+mn-lt"/>
              </a:rPr>
              <a:t>совета </a:t>
            </a:r>
            <a:r>
              <a:rPr lang="ru-RU" altLang="ru-RU" sz="1600" b="0" dirty="0">
                <a:solidFill>
                  <a:srgbClr val="003F82"/>
                </a:solidFill>
                <a:latin typeface="+mn-lt"/>
              </a:rPr>
              <a:t>директоров</a:t>
            </a:r>
          </a:p>
        </p:txBody>
      </p:sp>
      <p:sp>
        <p:nvSpPr>
          <p:cNvPr id="11" name="Овал 10"/>
          <p:cNvSpPr/>
          <p:nvPr/>
        </p:nvSpPr>
        <p:spPr>
          <a:xfrm>
            <a:off x="415422" y="3334951"/>
            <a:ext cx="468000" cy="468000"/>
          </a:xfrm>
          <a:prstGeom prst="ellips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 smtClean="0"/>
              <a:t>!</a:t>
            </a:r>
            <a:endParaRPr lang="ru-RU" sz="3600" b="1" dirty="0"/>
          </a:p>
        </p:txBody>
      </p:sp>
      <p:grpSp>
        <p:nvGrpSpPr>
          <p:cNvPr id="21" name="Группа 20"/>
          <p:cNvGrpSpPr/>
          <p:nvPr/>
        </p:nvGrpSpPr>
        <p:grpSpPr>
          <a:xfrm>
            <a:off x="234165" y="3946973"/>
            <a:ext cx="8707953" cy="1044077"/>
            <a:chOff x="407690" y="1209473"/>
            <a:chExt cx="5718250" cy="1044077"/>
          </a:xfrm>
        </p:grpSpPr>
        <p:grpSp>
          <p:nvGrpSpPr>
            <p:cNvPr id="22" name="Группа 21"/>
            <p:cNvGrpSpPr/>
            <p:nvPr/>
          </p:nvGrpSpPr>
          <p:grpSpPr>
            <a:xfrm>
              <a:off x="407690" y="1209473"/>
              <a:ext cx="5718250" cy="1044077"/>
              <a:chOff x="407690" y="3217181"/>
              <a:chExt cx="5718250" cy="794917"/>
            </a:xfrm>
          </p:grpSpPr>
          <p:grpSp>
            <p:nvGrpSpPr>
              <p:cNvPr id="24" name="Группа 23"/>
              <p:cNvGrpSpPr/>
              <p:nvPr/>
            </p:nvGrpSpPr>
            <p:grpSpPr>
              <a:xfrm>
                <a:off x="407690" y="3217181"/>
                <a:ext cx="5718250" cy="794917"/>
                <a:chOff x="407690" y="3113166"/>
                <a:chExt cx="5718250" cy="794917"/>
              </a:xfrm>
            </p:grpSpPr>
            <p:sp>
              <p:nvSpPr>
                <p:cNvPr id="27" name="Прямоугольник 26"/>
                <p:cNvSpPr/>
                <p:nvPr/>
              </p:nvSpPr>
              <p:spPr>
                <a:xfrm>
                  <a:off x="407690" y="3113166"/>
                  <a:ext cx="1554055" cy="713873"/>
                </a:xfrm>
                <a:prstGeom prst="rect">
                  <a:avLst/>
                </a:prstGeom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>
                    <a:lnSpc>
                      <a:spcPct val="80000"/>
                    </a:lnSpc>
                  </a:pPr>
                  <a:r>
                    <a:rPr lang="ru-RU" sz="1600" b="1" dirty="0"/>
                    <a:t>Преимущества системы кумулятивного голосования</a:t>
                  </a:r>
                </a:p>
              </p:txBody>
            </p:sp>
            <p:grpSp>
              <p:nvGrpSpPr>
                <p:cNvPr id="28" name="Группа 27"/>
                <p:cNvGrpSpPr/>
                <p:nvPr/>
              </p:nvGrpSpPr>
              <p:grpSpPr>
                <a:xfrm>
                  <a:off x="2028193" y="3113171"/>
                  <a:ext cx="4097747" cy="794912"/>
                  <a:chOff x="438874" y="1714384"/>
                  <a:chExt cx="4641446" cy="1175605"/>
                </a:xfrm>
              </p:grpSpPr>
              <p:sp>
                <p:nvSpPr>
                  <p:cNvPr id="29" name="Прямоугольник 28"/>
                  <p:cNvSpPr/>
                  <p:nvPr/>
                </p:nvSpPr>
                <p:spPr>
                  <a:xfrm>
                    <a:off x="438874" y="1714384"/>
                    <a:ext cx="4641446" cy="1175605"/>
                  </a:xfrm>
                  <a:prstGeom prst="rect">
                    <a:avLst/>
                  </a:prstGeom>
                  <a:solidFill>
                    <a:schemeClr val="bg1">
                      <a:lumMod val="85000"/>
                    </a:schemeClr>
                  </a:solidFill>
                  <a:ln>
                    <a:solidFill>
                      <a:schemeClr val="tx1">
                        <a:lumMod val="50000"/>
                        <a:lumOff val="50000"/>
                      </a:schemeClr>
                    </a:solidFill>
                  </a:ln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>
                      <a:lnSpc>
                        <a:spcPct val="110000"/>
                      </a:lnSpc>
                    </a:pPr>
                    <a:endParaRPr lang="ru-RU" sz="1400" b="1" dirty="0">
                      <a:solidFill>
                        <a:schemeClr val="tx1">
                          <a:lumMod val="85000"/>
                          <a:lumOff val="15000"/>
                        </a:schemeClr>
                      </a:solidFill>
                    </a:endParaRPr>
                  </a:p>
                </p:txBody>
              </p:sp>
              <p:sp>
                <p:nvSpPr>
                  <p:cNvPr id="30" name="Rectangle 12"/>
                  <p:cNvSpPr>
                    <a:spLocks noChangeArrowheads="1"/>
                  </p:cNvSpPr>
                  <p:nvPr/>
                </p:nvSpPr>
                <p:spPr bwMode="auto">
                  <a:xfrm>
                    <a:off x="672204" y="1754745"/>
                    <a:ext cx="4408116" cy="113524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square">
                    <a:spAutoFit/>
                  </a:bodyPr>
                  <a:lstStyle/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Демократичность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Защита </a:t>
                    </a: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прав мелких акционеров</a:t>
                    </a:r>
                  </a:p>
                  <a:p>
                    <a:pPr>
                      <a:lnSpc>
                        <a:spcPct val="85000"/>
                      </a:lnSpc>
                      <a:spcAft>
                        <a:spcPts val="300"/>
                      </a:spcAft>
                    </a:pPr>
                    <a:r>
                      <a:rPr lang="ru-RU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Возможность </a:t>
                    </a: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миноритарным </a:t>
                    </a:r>
                    <a:r>
                      <a:rPr lang="ru-RU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акционерам провести </a:t>
                    </a: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своих кандидатов в </a:t>
                    </a:r>
                    <a:r>
                      <a:rPr lang="ru-RU" sz="1600" dirty="0" smtClean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совет </a:t>
                    </a:r>
                    <a:r>
                      <a:rPr lang="ru-RU" sz="16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+mn-lt"/>
                      </a:rPr>
                      <a:t>директоров</a:t>
                    </a:r>
                  </a:p>
                </p:txBody>
              </p:sp>
            </p:grpSp>
          </p:grpSp>
          <p:sp>
            <p:nvSpPr>
              <p:cNvPr id="25" name="Стрелка вправо 24"/>
              <p:cNvSpPr/>
              <p:nvPr/>
            </p:nvSpPr>
            <p:spPr>
              <a:xfrm>
                <a:off x="2114650" y="3297093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6" name="Стрелка вправо 25"/>
              <p:cNvSpPr/>
              <p:nvPr/>
            </p:nvSpPr>
            <p:spPr>
              <a:xfrm>
                <a:off x="2114650" y="3637807"/>
                <a:ext cx="129600" cy="82800"/>
              </a:xfrm>
              <a:prstGeom prst="rightArrow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</p:grpSp>
        <p:sp>
          <p:nvSpPr>
            <p:cNvPr id="23" name="Стрелка вправо 22"/>
            <p:cNvSpPr/>
            <p:nvPr/>
          </p:nvSpPr>
          <p:spPr>
            <a:xfrm>
              <a:off x="2114650" y="1541405"/>
              <a:ext cx="129600" cy="108753"/>
            </a:xfrm>
            <a:prstGeom prst="right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474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Объявленные и размещенные акции</a:t>
            </a:r>
            <a:endParaRPr lang="ru-RU" b="1" dirty="0">
              <a:solidFill>
                <a:schemeClr val="bg1"/>
              </a:solidFill>
              <a:latin typeface="Myriad Pro"/>
            </a:endParaRP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590641" y="1101131"/>
            <a:ext cx="7650833" cy="3847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4508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Размещенные </a:t>
            </a:r>
            <a:r>
              <a:rPr lang="ru-RU" sz="2000" b="1" dirty="0">
                <a:solidFill>
                  <a:srgbClr val="003F82"/>
                </a:solidFill>
                <a:latin typeface="+mj-lt"/>
              </a:rPr>
              <a:t>акции </a:t>
            </a:r>
            <a:r>
              <a:rPr lang="ru-RU" sz="2000" dirty="0">
                <a:solidFill>
                  <a:srgbClr val="003F82"/>
                </a:solidFill>
                <a:latin typeface="+mj-lt"/>
              </a:rPr>
              <a:t>– это акции, которые приобретены акционерами. В момент учреждения акционерного общества все акции должны быть размещены между учредителями, т.е. в этот период не может осуществляться открытая подписка на акции. При последующих эмиссиях размещенными считаются акции, которые реализованы </a:t>
            </a:r>
            <a:r>
              <a:rPr lang="ru-RU" sz="2000" dirty="0" smtClean="0">
                <a:solidFill>
                  <a:srgbClr val="003F82"/>
                </a:solidFill>
                <a:latin typeface="+mj-lt"/>
              </a:rPr>
              <a:t>акционерам.</a:t>
            </a:r>
          </a:p>
          <a:p>
            <a:pPr indent="450850">
              <a:lnSpc>
                <a:spcPct val="90000"/>
              </a:lnSpc>
              <a:spcBef>
                <a:spcPts val="0"/>
              </a:spcBef>
              <a:spcAft>
                <a:spcPts val="1200"/>
              </a:spcAft>
            </a:pPr>
            <a:r>
              <a:rPr lang="ru-RU" sz="2000" b="1" dirty="0" smtClean="0">
                <a:solidFill>
                  <a:srgbClr val="003F82"/>
                </a:solidFill>
                <a:latin typeface="+mj-lt"/>
              </a:rPr>
              <a:t>Объявленные </a:t>
            </a:r>
            <a:r>
              <a:rPr lang="ru-RU" sz="2000" b="1" dirty="0">
                <a:solidFill>
                  <a:srgbClr val="003F82"/>
                </a:solidFill>
                <a:latin typeface="+mj-lt"/>
              </a:rPr>
              <a:t>акции </a:t>
            </a:r>
            <a:r>
              <a:rPr lang="ru-RU" sz="2000" dirty="0">
                <a:solidFill>
                  <a:srgbClr val="003F82"/>
                </a:solidFill>
                <a:latin typeface="+mj-lt"/>
              </a:rPr>
              <a:t>– это предельное число акций соответствующего типа, которые могут быть выпущены компанией дополнительно к уже размещенным акциям. Количество объявленных акций фиксируется в уставе акционерного общества или принимается решением общего собрания акционеров квалифицированным большинством голосов (3/4 от числа присутствующих по количеству акций</a:t>
            </a:r>
            <a:r>
              <a:rPr lang="ru-RU" sz="2000" dirty="0" smtClean="0">
                <a:solidFill>
                  <a:srgbClr val="003F82"/>
                </a:solidFill>
                <a:latin typeface="+mj-lt"/>
              </a:rPr>
              <a:t>).</a:t>
            </a:r>
            <a:endParaRPr lang="ru-RU" sz="2000" dirty="0">
              <a:solidFill>
                <a:srgbClr val="003F82"/>
              </a:solidFill>
              <a:latin typeface="+mj-lt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24005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Минимальное количество акций, необходимых для избрания нескольких кандидатов в совет директоров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30004" y="1102247"/>
            <a:ext cx="5073646" cy="7571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4F4C06"/>
              </a:buClr>
            </a:pPr>
            <a:r>
              <a:rPr lang="ru-RU" altLang="ru-RU" sz="1600" dirty="0">
                <a:solidFill>
                  <a:srgbClr val="003F82"/>
                </a:solidFill>
                <a:latin typeface="+mn-lt"/>
              </a:rPr>
              <a:t>Минимальное количество акций, необходимых для избрания нескольких кандидатов в совет </a:t>
            </a:r>
            <a:r>
              <a:rPr lang="ru-RU" altLang="ru-RU" sz="1600" dirty="0" smtClean="0">
                <a:solidFill>
                  <a:srgbClr val="003F82"/>
                </a:solidFill>
                <a:latin typeface="+mn-lt"/>
              </a:rPr>
              <a:t>директоров, определяется по формуле:</a:t>
            </a:r>
            <a:endParaRPr lang="ru-RU" altLang="ru-RU" sz="1600" dirty="0">
              <a:solidFill>
                <a:srgbClr val="003F82"/>
              </a:solidFill>
              <a:latin typeface="+mn-lt"/>
            </a:endParaRPr>
          </a:p>
        </p:txBody>
      </p:sp>
      <p:sp>
        <p:nvSpPr>
          <p:cNvPr id="15" name="Rectangle 12"/>
          <p:cNvSpPr>
            <a:spLocks noChangeArrowheads="1"/>
          </p:cNvSpPr>
          <p:nvPr/>
        </p:nvSpPr>
        <p:spPr bwMode="auto">
          <a:xfrm>
            <a:off x="901206" y="3173071"/>
            <a:ext cx="4705774" cy="1092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b="1" i="1" dirty="0" smtClean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altLang="ru-RU" b="1" i="1" baseline="-25000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– число размещенных акций 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altLang="ru-RU" sz="1600" b="1" i="1" baseline="-25000" dirty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u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– число директоров, которых акционер хочет избрать в Совет директоров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ru-RU" sz="1600" b="1" i="1" dirty="0" smtClean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ru-RU" altLang="ru-RU" sz="1600" b="1" i="1" baseline="-25000" dirty="0" smtClean="0">
                <a:solidFill>
                  <a:srgbClr val="003F82"/>
                </a:solidFill>
                <a:latin typeface="Times New Roman" pitchFamily="18" charset="0"/>
                <a:cs typeface="Times New Roman" pitchFamily="18" charset="0"/>
              </a:rPr>
              <a:t>общ</a:t>
            </a:r>
            <a:r>
              <a:rPr lang="ru-RU" sz="1500" dirty="0" smtClean="0">
                <a:solidFill>
                  <a:srgbClr val="003F82"/>
                </a:solidFill>
                <a:latin typeface="+mn-lt"/>
              </a:rPr>
              <a:t> </a:t>
            </a:r>
            <a:r>
              <a:rPr lang="ru-RU" sz="1500" dirty="0">
                <a:solidFill>
                  <a:srgbClr val="003F82"/>
                </a:solidFill>
                <a:latin typeface="+mn-lt"/>
              </a:rPr>
              <a:t>– число вакантных мест в Совете директоров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1261241" y="2016587"/>
            <a:ext cx="2806262" cy="947764"/>
            <a:chOff x="1261241" y="2016587"/>
            <a:chExt cx="2806262" cy="947764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261241" y="2016587"/>
              <a:ext cx="2806262" cy="947764"/>
            </a:xfrm>
            <a:prstGeom prst="rect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sz="2000" i="1" dirty="0"/>
            </a:p>
          </p:txBody>
        </p:sp>
        <p:graphicFrame>
          <p:nvGraphicFramePr>
            <p:cNvPr id="3" name="Объект 2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009975652"/>
                </p:ext>
              </p:extLst>
            </p:nvPr>
          </p:nvGraphicFramePr>
          <p:xfrm>
            <a:off x="1470025" y="2066925"/>
            <a:ext cx="2260600" cy="84772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4564" name="Формула" r:id="rId6" imgW="1180800" imgH="444240" progId="Equation.3">
                    <p:embed/>
                  </p:oleObj>
                </mc:Choice>
                <mc:Fallback>
                  <p:oleObj name="Формула" r:id="rId6" imgW="1180800" imgH="444240" progId="Equation.3">
                    <p:embed/>
                    <p:pic>
                      <p:nvPicPr>
                        <p:cNvPr id="0" name="Object 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0025" y="2066925"/>
                          <a:ext cx="2260600" cy="84772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596127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000" b="1" dirty="0" smtClean="0">
                <a:solidFill>
                  <a:schemeClr val="bg1"/>
                </a:solidFill>
                <a:latin typeface="Myriad Pro"/>
              </a:rPr>
              <a:t>Пакет акций, необходимый для избрания кандидатов в совет директоров</a:t>
            </a:r>
            <a:endParaRPr lang="ru-RU" sz="2000" b="1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" name="Группа 3"/>
          <p:cNvGrpSpPr/>
          <p:nvPr/>
        </p:nvGrpSpPr>
        <p:grpSpPr>
          <a:xfrm>
            <a:off x="2335543" y="1028319"/>
            <a:ext cx="5341635" cy="3950996"/>
            <a:chOff x="466308" y="944236"/>
            <a:chExt cx="5341635" cy="3950996"/>
          </a:xfrm>
        </p:grpSpPr>
        <p:sp>
          <p:nvSpPr>
            <p:cNvPr id="18" name="Text Box 3"/>
            <p:cNvSpPr txBox="1">
              <a:spLocks noChangeArrowheads="1"/>
            </p:cNvSpPr>
            <p:nvPr/>
          </p:nvSpPr>
          <p:spPr bwMode="auto">
            <a:xfrm>
              <a:off x="2587084" y="944236"/>
              <a:ext cx="2954142" cy="5127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  <a:defRPr sz="1600" b="1">
                  <a:solidFill>
                    <a:srgbClr val="003F82"/>
                  </a:solidFill>
                  <a:latin typeface="+mn-lt"/>
                </a:defRPr>
              </a:lvl1pPr>
              <a:lvl2pPr marL="742950" indent="-285750" eaLnBrk="0" hangingPunct="0">
                <a:defRPr sz="2400" b="1"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9pPr>
            </a:lstStyle>
            <a:p>
              <a:pPr algn="ctr"/>
              <a:r>
                <a:rPr lang="ru-RU" dirty="0"/>
                <a:t>Минимальный пакет акций, </a:t>
              </a:r>
              <a:r>
                <a:rPr lang="ru-RU" dirty="0" smtClean="0"/>
                <a:t>% (%+</a:t>
              </a:r>
              <a:r>
                <a:rPr lang="ru-RU" dirty="0"/>
                <a:t>1 акция)</a:t>
              </a:r>
            </a:p>
          </p:txBody>
        </p:sp>
        <p:sp>
          <p:nvSpPr>
            <p:cNvPr id="19" name="Text Box 4"/>
            <p:cNvSpPr txBox="1">
              <a:spLocks noChangeArrowheads="1"/>
            </p:cNvSpPr>
            <p:nvPr/>
          </p:nvSpPr>
          <p:spPr bwMode="auto">
            <a:xfrm>
              <a:off x="4148100" y="1405929"/>
              <a:ext cx="1659843" cy="466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  <a:defRPr sz="1600" b="1">
                  <a:solidFill>
                    <a:srgbClr val="003F82"/>
                  </a:solidFill>
                  <a:latin typeface="+mn-lt"/>
                </a:defRPr>
              </a:lvl1pPr>
              <a:lvl2pPr marL="742950" indent="-285750" eaLnBrk="0" hangingPunct="0">
                <a:defRPr sz="2400" b="1"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9pPr>
            </a:lstStyle>
            <a:p>
              <a:pPr algn="ctr">
                <a:lnSpc>
                  <a:spcPct val="80000"/>
                </a:lnSpc>
                <a:spcAft>
                  <a:spcPts val="0"/>
                </a:spcAft>
              </a:pPr>
              <a:r>
                <a:rPr lang="ru-RU" altLang="ru-RU" sz="1500" dirty="0"/>
                <a:t>2 члена совета директоров</a:t>
              </a:r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2499458" y="1406365"/>
              <a:ext cx="1435414" cy="46628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pPr algn="ctr">
                <a:lnSpc>
                  <a:spcPct val="8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4F4C06"/>
                </a:buClr>
              </a:pPr>
              <a:r>
                <a:rPr lang="ru-RU" altLang="ru-RU" sz="1500" b="1" dirty="0">
                  <a:solidFill>
                    <a:srgbClr val="003F82"/>
                  </a:solidFill>
                  <a:latin typeface="+mn-lt"/>
                </a:rPr>
                <a:t>1 член </a:t>
              </a:r>
              <a:r>
                <a:rPr lang="ru-RU" altLang="ru-RU" sz="1500" b="1" dirty="0" smtClean="0">
                  <a:solidFill>
                    <a:srgbClr val="003F82"/>
                  </a:solidFill>
                  <a:latin typeface="+mn-lt"/>
                </a:rPr>
                <a:t>совета </a:t>
              </a:r>
              <a:r>
                <a:rPr lang="ru-RU" altLang="ru-RU" sz="1500" b="1" dirty="0">
                  <a:solidFill>
                    <a:srgbClr val="003F82"/>
                  </a:solidFill>
                  <a:latin typeface="+mn-lt"/>
                </a:rPr>
                <a:t>директоров</a:t>
              </a:r>
            </a:p>
          </p:txBody>
        </p:sp>
        <p:sp>
          <p:nvSpPr>
            <p:cNvPr id="21" name="Text Box 7"/>
            <p:cNvSpPr txBox="1">
              <a:spLocks noChangeArrowheads="1"/>
            </p:cNvSpPr>
            <p:nvPr/>
          </p:nvSpPr>
          <p:spPr bwMode="auto">
            <a:xfrm>
              <a:off x="466308" y="1177988"/>
              <a:ext cx="1924886" cy="7463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>
              <a:defPPr>
                <a:defRPr lang="en-US"/>
              </a:defPPr>
              <a:lvl1pPr eaLnBrk="1" hangingPunct="1">
                <a:lnSpc>
                  <a:spcPct val="85000"/>
                </a:lnSpc>
                <a:spcBef>
                  <a:spcPts val="0"/>
                </a:spcBef>
                <a:spcAft>
                  <a:spcPts val="1200"/>
                </a:spcAft>
                <a:buClr>
                  <a:srgbClr val="4F4C06"/>
                </a:buClr>
                <a:defRPr sz="1600" b="1">
                  <a:solidFill>
                    <a:srgbClr val="003F82"/>
                  </a:solidFill>
                  <a:latin typeface="+mn-lt"/>
                </a:defRPr>
              </a:lvl1pPr>
              <a:lvl2pPr marL="742950" indent="-285750" eaLnBrk="0" hangingPunct="0">
                <a:defRPr sz="2400" b="1">
                  <a:latin typeface="Times New Roman" pitchFamily="18" charset="0"/>
                </a:defRPr>
              </a:lvl2pPr>
              <a:lvl3pPr marL="1143000" indent="-228600" eaLnBrk="0" hangingPunct="0">
                <a:defRPr sz="2400" b="1">
                  <a:latin typeface="Times New Roman" pitchFamily="18" charset="0"/>
                </a:defRPr>
              </a:lvl3pPr>
              <a:lvl4pPr marL="1600200" indent="-228600" eaLnBrk="0" hangingPunct="0">
                <a:defRPr sz="2400" b="1">
                  <a:latin typeface="Times New Roman" pitchFamily="18" charset="0"/>
                </a:defRPr>
              </a:lvl4pPr>
              <a:lvl5pPr marL="2057400" indent="-228600" eaLnBrk="0" hangingPunct="0">
                <a:defRPr sz="2400" b="1"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>
                  <a:latin typeface="Times New Roman" pitchFamily="18" charset="0"/>
                </a:defRPr>
              </a:lvl9pPr>
            </a:lstStyle>
            <a:p>
              <a:pPr algn="ctr"/>
              <a:r>
                <a:rPr lang="ru-RU" altLang="ru-RU" dirty="0"/>
                <a:t>Численный состав</a:t>
              </a:r>
              <a:br>
                <a:rPr lang="ru-RU" altLang="ru-RU" dirty="0"/>
              </a:br>
              <a:r>
                <a:rPr lang="ru-RU" altLang="ru-RU" dirty="0"/>
                <a:t>совета директоров,</a:t>
              </a:r>
              <a:br>
                <a:rPr lang="ru-RU" altLang="ru-RU" dirty="0"/>
              </a:br>
              <a:r>
                <a:rPr lang="ru-RU" altLang="ru-RU" dirty="0"/>
                <a:t>чел. </a:t>
              </a:r>
            </a:p>
          </p:txBody>
        </p:sp>
        <p:sp>
          <p:nvSpPr>
            <p:cNvPr id="22" name="Line 8"/>
            <p:cNvSpPr>
              <a:spLocks noChangeShapeType="1"/>
            </p:cNvSpPr>
            <p:nvPr/>
          </p:nvSpPr>
          <p:spPr bwMode="auto">
            <a:xfrm>
              <a:off x="526422" y="1904294"/>
              <a:ext cx="1804657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8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endParaRPr>
            </a:p>
          </p:txBody>
        </p:sp>
        <p:sp>
          <p:nvSpPr>
            <p:cNvPr id="23" name="Text Box 9"/>
            <p:cNvSpPr txBox="1">
              <a:spLocks noChangeArrowheads="1"/>
            </p:cNvSpPr>
            <p:nvPr/>
          </p:nvSpPr>
          <p:spPr bwMode="auto">
            <a:xfrm>
              <a:off x="1232223" y="1959044"/>
              <a:ext cx="393056" cy="29361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eaLnBrk="1" hangingPunct="1">
                <a:lnSpc>
                  <a:spcPct val="110000"/>
                </a:lnSpc>
                <a:spcBef>
                  <a:spcPts val="0"/>
                </a:spcBef>
                <a:defRPr sz="1500" b="0" u="none">
                  <a:latin typeface="+mn-lt"/>
                </a:defRPr>
              </a:lvl1pPr>
              <a:lvl2pPr marL="742950" indent="-285750" eaLnBrk="0" hangingPunct="0">
                <a:defRPr sz="2400" b="1" u="sng">
                  <a:latin typeface="Times New Roman" pitchFamily="18" charset="0"/>
                </a:defRPr>
              </a:lvl2pPr>
              <a:lvl3pPr marL="1143000" indent="-228600" eaLnBrk="0" hangingPunct="0">
                <a:defRPr sz="2400" b="1" u="sng">
                  <a:latin typeface="Times New Roman" pitchFamily="18" charset="0"/>
                </a:defRPr>
              </a:lvl3pPr>
              <a:lvl4pPr marL="1600200" indent="-228600" eaLnBrk="0" hangingPunct="0">
                <a:defRPr sz="2400" b="1" u="sng">
                  <a:latin typeface="Times New Roman" pitchFamily="18" charset="0"/>
                </a:defRPr>
              </a:lvl4pPr>
              <a:lvl5pPr marL="2057400" indent="-228600" eaLnBrk="0" hangingPunct="0">
                <a:defRPr sz="2400" b="1" u="sng"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9pPr>
            </a:lstStyle>
            <a:p>
              <a:r>
                <a:rPr lang="ru-RU" altLang="ru-RU" dirty="0"/>
                <a:t>5</a:t>
              </a:r>
            </a:p>
            <a:p>
              <a:r>
                <a:rPr lang="ru-RU" altLang="ru-RU" dirty="0"/>
                <a:t>6</a:t>
              </a:r>
            </a:p>
            <a:p>
              <a:r>
                <a:rPr lang="ru-RU" altLang="ru-RU" dirty="0"/>
                <a:t>7</a:t>
              </a:r>
            </a:p>
            <a:p>
              <a:r>
                <a:rPr lang="ru-RU" altLang="ru-RU" dirty="0"/>
                <a:t>8</a:t>
              </a:r>
            </a:p>
            <a:p>
              <a:r>
                <a:rPr lang="ru-RU" altLang="ru-RU" dirty="0"/>
                <a:t>9</a:t>
              </a:r>
            </a:p>
            <a:p>
              <a:r>
                <a:rPr lang="ru-RU" altLang="ru-RU" dirty="0"/>
                <a:t>10</a:t>
              </a:r>
            </a:p>
            <a:p>
              <a:r>
                <a:rPr lang="ru-RU" altLang="ru-RU" dirty="0"/>
                <a:t>11</a:t>
              </a:r>
            </a:p>
            <a:p>
              <a:r>
                <a:rPr lang="ru-RU" altLang="ru-RU" dirty="0"/>
                <a:t>12</a:t>
              </a:r>
            </a:p>
            <a:p>
              <a:r>
                <a:rPr lang="ru-RU" altLang="ru-RU" dirty="0"/>
                <a:t>13</a:t>
              </a:r>
            </a:p>
            <a:p>
              <a:r>
                <a:rPr lang="ru-RU" altLang="ru-RU" dirty="0"/>
                <a:t>14</a:t>
              </a:r>
            </a:p>
            <a:p>
              <a:r>
                <a:rPr lang="ru-RU" altLang="ru-RU" dirty="0"/>
                <a:t>15</a:t>
              </a:r>
            </a:p>
          </p:txBody>
        </p:sp>
        <p:sp>
          <p:nvSpPr>
            <p:cNvPr id="24" name="Text Box 10"/>
            <p:cNvSpPr txBox="1">
              <a:spLocks noChangeArrowheads="1"/>
            </p:cNvSpPr>
            <p:nvPr/>
          </p:nvSpPr>
          <p:spPr bwMode="auto">
            <a:xfrm>
              <a:off x="2739309" y="1959044"/>
              <a:ext cx="955711" cy="2885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eaLnBrk="1" hangingPunct="1">
                <a:spcBef>
                  <a:spcPts val="0"/>
                </a:spcBef>
                <a:defRPr sz="1600" b="0" u="none">
                  <a:latin typeface="+mn-lt"/>
                </a:defRPr>
              </a:lvl1pPr>
              <a:lvl2pPr marL="742950" indent="-285750" eaLnBrk="0" hangingPunct="0">
                <a:defRPr sz="2400" b="1" u="sng">
                  <a:latin typeface="Times New Roman" pitchFamily="18" charset="0"/>
                </a:defRPr>
              </a:lvl2pPr>
              <a:lvl3pPr marL="1143000" indent="-228600" eaLnBrk="0" hangingPunct="0">
                <a:defRPr sz="2400" b="1" u="sng">
                  <a:latin typeface="Times New Roman" pitchFamily="18" charset="0"/>
                </a:defRPr>
              </a:lvl3pPr>
              <a:lvl4pPr marL="1600200" indent="-228600" eaLnBrk="0" hangingPunct="0">
                <a:defRPr sz="2400" b="1" u="sng">
                  <a:latin typeface="Times New Roman" pitchFamily="18" charset="0"/>
                </a:defRPr>
              </a:lvl4pPr>
              <a:lvl5pPr marL="2057400" indent="-228600" eaLnBrk="0" hangingPunct="0">
                <a:defRPr sz="2400" b="1" u="sng"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9pPr>
            </a:lstStyle>
            <a:p>
              <a:pPr>
                <a:lnSpc>
                  <a:spcPct val="110000"/>
                </a:lnSpc>
              </a:pPr>
              <a:r>
                <a:rPr lang="ru-RU" altLang="ru-RU" sz="1500" dirty="0" smtClean="0"/>
                <a:t>20,00</a:t>
              </a:r>
              <a:r>
                <a:rPr lang="ru-RU" altLang="ru-RU" sz="1500" dirty="0" smtClean="0"/>
                <a:t>%+</a:t>
              </a:r>
              <a:r>
                <a:rPr lang="ru-RU" altLang="ru-RU" sz="1500" dirty="0"/>
                <a:t>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 smtClean="0"/>
                <a:t>16,67%+1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 smtClean="0"/>
                <a:t>14,29</a:t>
              </a:r>
              <a:r>
                <a:rPr lang="ru-RU" altLang="ru-RU" sz="1500" dirty="0"/>
                <a:t>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12,50%+1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11,11%+1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10,0%+1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9,09%+1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8,33%+1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7,69%+1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7,14%+1</a:t>
              </a:r>
            </a:p>
            <a:p>
              <a:pPr>
                <a:lnSpc>
                  <a:spcPct val="110000"/>
                </a:lnSpc>
              </a:pPr>
              <a:r>
                <a:rPr lang="ru-RU" altLang="ru-RU" sz="1500" dirty="0"/>
                <a:t>6,67%+</a:t>
              </a:r>
              <a:r>
                <a:rPr lang="ru-RU" altLang="ru-RU" sz="1500" dirty="0" smtClean="0"/>
                <a:t>1</a:t>
              </a:r>
              <a:endParaRPr lang="ru-RU" altLang="ru-RU" sz="1500" dirty="0"/>
            </a:p>
          </p:txBody>
        </p:sp>
        <p:sp>
          <p:nvSpPr>
            <p:cNvPr id="25" name="Text Box 11"/>
            <p:cNvSpPr txBox="1">
              <a:spLocks noChangeArrowheads="1"/>
            </p:cNvSpPr>
            <p:nvPr/>
          </p:nvSpPr>
          <p:spPr bwMode="auto">
            <a:xfrm>
              <a:off x="4500166" y="1959044"/>
              <a:ext cx="955711" cy="288540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 algn="ctr" eaLnBrk="1" hangingPunct="1">
                <a:lnSpc>
                  <a:spcPct val="110000"/>
                </a:lnSpc>
                <a:spcBef>
                  <a:spcPts val="0"/>
                </a:spcBef>
                <a:defRPr sz="1500" b="0" u="none">
                  <a:latin typeface="+mn-lt"/>
                </a:defRPr>
              </a:lvl1pPr>
              <a:lvl2pPr marL="742950" indent="-285750" eaLnBrk="0" hangingPunct="0">
                <a:defRPr sz="2400" b="1" u="sng">
                  <a:latin typeface="Times New Roman" pitchFamily="18" charset="0"/>
                </a:defRPr>
              </a:lvl2pPr>
              <a:lvl3pPr marL="1143000" indent="-228600" eaLnBrk="0" hangingPunct="0">
                <a:defRPr sz="2400" b="1" u="sng">
                  <a:latin typeface="Times New Roman" pitchFamily="18" charset="0"/>
                </a:defRPr>
              </a:lvl3pPr>
              <a:lvl4pPr marL="1600200" indent="-228600" eaLnBrk="0" hangingPunct="0">
                <a:defRPr sz="2400" b="1" u="sng">
                  <a:latin typeface="Times New Roman" pitchFamily="18" charset="0"/>
                </a:defRPr>
              </a:lvl4pPr>
              <a:lvl5pPr marL="2057400" indent="-228600" eaLnBrk="0" hangingPunct="0">
                <a:defRPr sz="2400" b="1" u="sng"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 b="1" u="sng">
                  <a:latin typeface="Times New Roman" pitchFamily="18" charset="0"/>
                </a:defRPr>
              </a:lvl9pPr>
            </a:lstStyle>
            <a:p>
              <a:r>
                <a:rPr lang="ru-RU" altLang="ru-RU" dirty="0" smtClean="0"/>
                <a:t>40,00%+1</a:t>
              </a:r>
            </a:p>
            <a:p>
              <a:r>
                <a:rPr lang="ru-RU" altLang="ru-RU" dirty="0" smtClean="0"/>
                <a:t>33,33</a:t>
              </a:r>
              <a:r>
                <a:rPr lang="ru-RU" altLang="ru-RU" dirty="0"/>
                <a:t>%+1</a:t>
              </a:r>
            </a:p>
            <a:p>
              <a:r>
                <a:rPr lang="ru-RU" altLang="ru-RU" dirty="0"/>
                <a:t>28,57%+1</a:t>
              </a:r>
            </a:p>
            <a:p>
              <a:r>
                <a:rPr lang="ru-RU" altLang="ru-RU" dirty="0"/>
                <a:t>25,0%+1</a:t>
              </a:r>
            </a:p>
            <a:p>
              <a:r>
                <a:rPr lang="ru-RU" altLang="ru-RU" dirty="0"/>
                <a:t>22,22%+1</a:t>
              </a:r>
            </a:p>
            <a:p>
              <a:r>
                <a:rPr lang="ru-RU" altLang="ru-RU" dirty="0"/>
                <a:t>20,0%+1</a:t>
              </a:r>
            </a:p>
            <a:p>
              <a:r>
                <a:rPr lang="ru-RU" altLang="ru-RU" dirty="0"/>
                <a:t>18,18%+1</a:t>
              </a:r>
            </a:p>
            <a:p>
              <a:r>
                <a:rPr lang="ru-RU" altLang="ru-RU" dirty="0"/>
                <a:t>16,67%+1</a:t>
              </a:r>
            </a:p>
            <a:p>
              <a:r>
                <a:rPr lang="ru-RU" altLang="ru-RU" dirty="0"/>
                <a:t>15,38%+1</a:t>
              </a:r>
            </a:p>
            <a:p>
              <a:r>
                <a:rPr lang="ru-RU" altLang="ru-RU" dirty="0"/>
                <a:t>14,29%+1</a:t>
              </a:r>
            </a:p>
            <a:p>
              <a:r>
                <a:rPr lang="ru-RU" altLang="ru-RU" dirty="0"/>
                <a:t>13,33%+</a:t>
              </a:r>
              <a:r>
                <a:rPr lang="ru-RU" altLang="ru-RU" dirty="0" smtClean="0"/>
                <a:t>1</a:t>
              </a:r>
              <a:endParaRPr lang="ru-RU" altLang="ru-RU" dirty="0"/>
            </a:p>
          </p:txBody>
        </p:sp>
        <p:sp>
          <p:nvSpPr>
            <p:cNvPr id="26" name="Line 6"/>
            <p:cNvSpPr>
              <a:spLocks noChangeShapeType="1"/>
            </p:cNvSpPr>
            <p:nvPr/>
          </p:nvSpPr>
          <p:spPr bwMode="auto">
            <a:xfrm>
              <a:off x="2431808" y="1904294"/>
              <a:ext cx="3244397" cy="0"/>
            </a:xfrm>
            <a:prstGeom prst="line">
              <a:avLst/>
            </a:prstGeom>
            <a:ln>
              <a:headEnd/>
              <a:tailEnd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  <p:txBody>
            <a:bodyPr/>
            <a:lstStyle/>
            <a:p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6614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Размещенные акции</a:t>
            </a:r>
          </a:p>
        </p:txBody>
      </p:sp>
      <p:sp>
        <p:nvSpPr>
          <p:cNvPr id="5" name="Rectangle 12"/>
          <p:cNvSpPr>
            <a:spLocks noChangeArrowheads="1"/>
          </p:cNvSpPr>
          <p:nvPr/>
        </p:nvSpPr>
        <p:spPr bwMode="auto">
          <a:xfrm>
            <a:off x="418993" y="996356"/>
            <a:ext cx="8223357" cy="1320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4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Уставный капитал акционерного общества формируется по факту размещения акций и он равен сумме номинальных стоимостей размещенных </a:t>
            </a:r>
            <a:r>
              <a:rPr lang="ru-RU" b="1" dirty="0" smtClean="0">
                <a:solidFill>
                  <a:srgbClr val="003F82"/>
                </a:solidFill>
                <a:latin typeface="+mj-lt"/>
              </a:rPr>
              <a:t>акций.</a:t>
            </a:r>
          </a:p>
          <a:p>
            <a:pPr>
              <a:lnSpc>
                <a:spcPct val="85000"/>
              </a:lnSpc>
              <a:spcBef>
                <a:spcPts val="0"/>
              </a:spcBef>
              <a:spcAft>
                <a:spcPts val="400"/>
              </a:spcAft>
            </a:pPr>
            <a:r>
              <a:rPr lang="ru-RU" b="1" dirty="0" smtClean="0">
                <a:solidFill>
                  <a:srgbClr val="003F82"/>
                </a:solidFill>
                <a:latin typeface="+mj-lt"/>
              </a:rPr>
              <a:t>Если </a:t>
            </a:r>
            <a:r>
              <a:rPr lang="ru-RU" b="1" dirty="0">
                <a:solidFill>
                  <a:srgbClr val="003F82"/>
                </a:solidFill>
                <a:latin typeface="+mj-lt"/>
              </a:rPr>
              <a:t>в АО число размещенных акций = 1 000 000 акций, номинальная стоимость которых составляет 1 руб., то уставный капитал данного АО составляет 1 млн. руб.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418994" y="3963951"/>
            <a:ext cx="8095614" cy="8007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85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Если кто-либо из акционеров свои акции оплатил не полностью, то ему оставляются акции пропорционально оплаченной части, а не оплаченные акции принимаются на баланс АО.</a:t>
            </a:r>
          </a:p>
        </p:txBody>
      </p:sp>
      <p:grpSp>
        <p:nvGrpSpPr>
          <p:cNvPr id="9" name="Группа 8"/>
          <p:cNvGrpSpPr/>
          <p:nvPr/>
        </p:nvGrpSpPr>
        <p:grpSpPr>
          <a:xfrm>
            <a:off x="355634" y="2423157"/>
            <a:ext cx="5246611" cy="1440191"/>
            <a:chOff x="379833" y="2904080"/>
            <a:chExt cx="6711528" cy="1945561"/>
          </a:xfrm>
        </p:grpSpPr>
        <p:sp>
          <p:nvSpPr>
            <p:cNvPr id="10" name="TextBox 1"/>
            <p:cNvSpPr txBox="1">
              <a:spLocks noChangeArrowheads="1"/>
            </p:cNvSpPr>
            <p:nvPr/>
          </p:nvSpPr>
          <p:spPr bwMode="auto">
            <a:xfrm>
              <a:off x="379833" y="3160864"/>
              <a:ext cx="2062720" cy="148848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90000"/>
                </a:lnSpc>
              </a:pPr>
              <a:endParaRPr lang="ru-RU" altLang="ru-RU" sz="800" b="1" u="none" dirty="0" smtClean="0">
                <a:latin typeface="+mn-lt"/>
              </a:endParaRPr>
            </a:p>
            <a:p>
              <a:pPr algn="ctr">
                <a:lnSpc>
                  <a:spcPct val="90000"/>
                </a:lnSpc>
              </a:pPr>
              <a:r>
                <a:rPr lang="ru-RU" altLang="ru-RU" sz="1800" b="1" u="none" dirty="0" smtClean="0">
                  <a:latin typeface="+mn-lt"/>
                </a:rPr>
                <a:t>Регистрация</a:t>
              </a:r>
              <a:endParaRPr lang="ru-RU" altLang="ru-RU" sz="1800" b="1" u="none" dirty="0">
                <a:latin typeface="+mn-lt"/>
              </a:endParaRPr>
            </a:p>
            <a:p>
              <a:pPr algn="ctr">
                <a:lnSpc>
                  <a:spcPct val="90000"/>
                </a:lnSpc>
              </a:pPr>
              <a:r>
                <a:rPr lang="ru-RU" altLang="ru-RU" sz="1800" b="1" u="none" dirty="0">
                  <a:latin typeface="+mn-lt"/>
                </a:rPr>
                <a:t>акционерного</a:t>
              </a:r>
            </a:p>
            <a:p>
              <a:pPr algn="ctr"/>
              <a:r>
                <a:rPr lang="ru-RU" altLang="ru-RU" sz="1800" b="1" dirty="0">
                  <a:latin typeface="+mn-lt"/>
                </a:rPr>
                <a:t>о</a:t>
              </a:r>
              <a:r>
                <a:rPr lang="ru-RU" altLang="ru-RU" sz="1800" b="1" u="none" dirty="0" smtClean="0">
                  <a:latin typeface="+mn-lt"/>
                </a:rPr>
                <a:t>бщества</a:t>
              </a:r>
            </a:p>
            <a:p>
              <a:pPr algn="ctr"/>
              <a:endParaRPr lang="ru-RU" altLang="ru-RU" sz="800" b="1" u="none" dirty="0">
                <a:latin typeface="+mn-lt"/>
              </a:endParaRPr>
            </a:p>
          </p:txBody>
        </p:sp>
        <p:sp>
          <p:nvSpPr>
            <p:cNvPr id="11" name="TextBox 3"/>
            <p:cNvSpPr txBox="1">
              <a:spLocks noChangeArrowheads="1"/>
            </p:cNvSpPr>
            <p:nvPr/>
          </p:nvSpPr>
          <p:spPr bwMode="auto">
            <a:xfrm>
              <a:off x="3708400" y="2941638"/>
              <a:ext cx="2159000" cy="975344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algn="ctr">
                <a:lnSpc>
                  <a:spcPct val="85000"/>
                </a:lnSpc>
              </a:pPr>
              <a:r>
                <a:rPr lang="ru-RU" altLang="ru-RU" sz="1600" b="1" u="none" dirty="0">
                  <a:latin typeface="+mn-lt"/>
                </a:rPr>
                <a:t>Оплата уставного капитала (50%)</a:t>
              </a:r>
            </a:p>
          </p:txBody>
        </p:sp>
        <p:sp>
          <p:nvSpPr>
            <p:cNvPr id="12" name="TextBox 5"/>
            <p:cNvSpPr txBox="1">
              <a:spLocks noChangeArrowheads="1"/>
            </p:cNvSpPr>
            <p:nvPr/>
          </p:nvSpPr>
          <p:spPr bwMode="auto">
            <a:xfrm>
              <a:off x="4643436" y="4126190"/>
              <a:ext cx="2447925" cy="723451"/>
            </a:xfrm>
            <a:prstGeom prst="rect">
              <a:avLst/>
            </a:prstGeom>
            <a:ln>
              <a:headEnd/>
              <a:tailEnd/>
            </a:ln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>
              <a:spAutoFit/>
            </a:bodyPr>
            <a:lstStyle>
              <a:defPPr>
                <a:defRPr lang="en-US"/>
              </a:defPPr>
              <a:lvl1pPr algn="ctr">
                <a:lnSpc>
                  <a:spcPct val="90000"/>
                </a:lnSpc>
                <a:defRPr sz="1600" b="0" u="none">
                  <a:latin typeface="+mn-lt"/>
                </a:defRPr>
              </a:lvl1pPr>
              <a:lvl2pPr>
                <a:defRPr sz="2800">
                  <a:latin typeface="Times New Roman" pitchFamily="18" charset="0"/>
                </a:defRPr>
              </a:lvl2pPr>
              <a:lvl3pPr>
                <a:defRPr sz="2400">
                  <a:latin typeface="Times New Roman" pitchFamily="18" charset="0"/>
                </a:defRPr>
              </a:lvl3pPr>
              <a:lvl4pPr>
                <a:defRPr sz="2000">
                  <a:latin typeface="Times New Roman" pitchFamily="18" charset="0"/>
                </a:defRPr>
              </a:lvl4pPr>
              <a:lvl5pPr>
                <a:defRPr sz="2000">
                  <a:latin typeface="Times New Roman" pitchFamily="18" charset="0"/>
                </a:defRPr>
              </a:lvl5pPr>
              <a:lvl6pPr eaLnBrk="0" hangingPunct="0">
                <a:defRPr sz="2000">
                  <a:latin typeface="Times New Roman" pitchFamily="18" charset="0"/>
                </a:defRPr>
              </a:lvl6pPr>
              <a:lvl7pPr eaLnBrk="0" hangingPunct="0">
                <a:defRPr sz="2000">
                  <a:latin typeface="Times New Roman" pitchFamily="18" charset="0"/>
                </a:defRPr>
              </a:lvl7pPr>
              <a:lvl8pPr eaLnBrk="0" hangingPunct="0">
                <a:defRPr sz="2000">
                  <a:latin typeface="Times New Roman" pitchFamily="18" charset="0"/>
                </a:defRPr>
              </a:lvl8pPr>
              <a:lvl9pPr eaLnBrk="0" hangingPunct="0">
                <a:defRPr sz="2000">
                  <a:latin typeface="Times New Roman" pitchFamily="18" charset="0"/>
                </a:defRPr>
              </a:lvl9pPr>
            </a:lstStyle>
            <a:p>
              <a:r>
                <a:rPr lang="ru-RU" altLang="ru-RU" b="1" dirty="0"/>
                <a:t>Оплата уставного капитала (100%)</a:t>
              </a:r>
            </a:p>
          </p:txBody>
        </p:sp>
        <p:cxnSp>
          <p:nvCxnSpPr>
            <p:cNvPr id="13" name="Прямая со стрелкой 7"/>
            <p:cNvCxnSpPr>
              <a:cxnSpLocks noChangeShapeType="1"/>
            </p:cNvCxnSpPr>
            <p:nvPr/>
          </p:nvCxnSpPr>
          <p:spPr bwMode="auto">
            <a:xfrm>
              <a:off x="2457450" y="3295650"/>
              <a:ext cx="1250950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" name="TextBox 10"/>
            <p:cNvSpPr txBox="1">
              <a:spLocks noChangeArrowheads="1"/>
            </p:cNvSpPr>
            <p:nvPr/>
          </p:nvSpPr>
          <p:spPr bwMode="auto">
            <a:xfrm>
              <a:off x="2625439" y="2904080"/>
              <a:ext cx="927273" cy="457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3200">
                  <a:solidFill>
                    <a:schemeClr val="tx1"/>
                  </a:solidFill>
                  <a:latin typeface="Times New Roman" pitchFamily="18" charset="0"/>
                </a:defRPr>
              </a:lvl1pPr>
              <a:lvl2pPr>
                <a:defRPr sz="2800">
                  <a:solidFill>
                    <a:schemeClr val="tx1"/>
                  </a:solidFill>
                  <a:latin typeface="Times New Roman" pitchFamily="18" charset="0"/>
                </a:defRPr>
              </a:lvl2pPr>
              <a:lvl3pPr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4pPr>
              <a:lvl5pPr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eaLnBrk="0" hangingPunct="0">
                <a:defRPr sz="20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r>
                <a:rPr lang="ru-RU" altLang="ru-RU" sz="1600" b="1" u="none" dirty="0">
                  <a:latin typeface="+mn-lt"/>
                </a:rPr>
                <a:t>3 мес.</a:t>
              </a:r>
            </a:p>
          </p:txBody>
        </p:sp>
        <p:sp>
          <p:nvSpPr>
            <p:cNvPr id="16" name="TextBox 14"/>
            <p:cNvSpPr txBox="1">
              <a:spLocks noChangeArrowheads="1"/>
            </p:cNvSpPr>
            <p:nvPr/>
          </p:nvSpPr>
          <p:spPr bwMode="auto">
            <a:xfrm>
              <a:off x="2685931" y="4126190"/>
              <a:ext cx="807683" cy="4573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defPPr>
                <a:defRPr lang="en-US"/>
              </a:defPPr>
              <a:lvl1pPr>
                <a:defRPr sz="1600" b="0" u="none">
                  <a:latin typeface="+mn-lt"/>
                </a:defRPr>
              </a:lvl1pPr>
              <a:lvl2pPr>
                <a:defRPr sz="2800">
                  <a:latin typeface="Times New Roman" pitchFamily="18" charset="0"/>
                </a:defRPr>
              </a:lvl2pPr>
              <a:lvl3pPr>
                <a:defRPr sz="2400">
                  <a:latin typeface="Times New Roman" pitchFamily="18" charset="0"/>
                </a:defRPr>
              </a:lvl3pPr>
              <a:lvl4pPr>
                <a:defRPr sz="2000">
                  <a:latin typeface="Times New Roman" pitchFamily="18" charset="0"/>
                </a:defRPr>
              </a:lvl4pPr>
              <a:lvl5pPr>
                <a:defRPr sz="2000">
                  <a:latin typeface="Times New Roman" pitchFamily="18" charset="0"/>
                </a:defRPr>
              </a:lvl5pPr>
              <a:lvl6pPr eaLnBrk="0" hangingPunct="0">
                <a:defRPr sz="2000">
                  <a:latin typeface="Times New Roman" pitchFamily="18" charset="0"/>
                </a:defRPr>
              </a:lvl6pPr>
              <a:lvl7pPr eaLnBrk="0" hangingPunct="0">
                <a:defRPr sz="2000">
                  <a:latin typeface="Times New Roman" pitchFamily="18" charset="0"/>
                </a:defRPr>
              </a:lvl7pPr>
              <a:lvl8pPr eaLnBrk="0" hangingPunct="0">
                <a:defRPr sz="2000">
                  <a:latin typeface="Times New Roman" pitchFamily="18" charset="0"/>
                </a:defRPr>
              </a:lvl8pPr>
              <a:lvl9pPr eaLnBrk="0" hangingPunct="0">
                <a:defRPr sz="2000">
                  <a:latin typeface="Times New Roman" pitchFamily="18" charset="0"/>
                </a:defRPr>
              </a:lvl9pPr>
            </a:lstStyle>
            <a:p>
              <a:r>
                <a:rPr lang="ru-RU" altLang="ru-RU" b="1" dirty="0"/>
                <a:t>1 год</a:t>
              </a:r>
            </a:p>
          </p:txBody>
        </p:sp>
        <p:cxnSp>
          <p:nvCxnSpPr>
            <p:cNvPr id="17" name="Прямая соединительная линия 16"/>
            <p:cNvCxnSpPr>
              <a:cxnSpLocks noChangeShapeType="1"/>
            </p:cNvCxnSpPr>
            <p:nvPr/>
          </p:nvCxnSpPr>
          <p:spPr bwMode="auto">
            <a:xfrm>
              <a:off x="5867399" y="3295649"/>
              <a:ext cx="499039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" name="Прямая со стрелкой 18"/>
            <p:cNvCxnSpPr>
              <a:cxnSpLocks noChangeShapeType="1"/>
            </p:cNvCxnSpPr>
            <p:nvPr/>
          </p:nvCxnSpPr>
          <p:spPr bwMode="auto">
            <a:xfrm>
              <a:off x="6366593" y="3295649"/>
              <a:ext cx="0" cy="78105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Прямая со стрелкой 12"/>
            <p:cNvCxnSpPr>
              <a:cxnSpLocks noChangeShapeType="1"/>
            </p:cNvCxnSpPr>
            <p:nvPr/>
          </p:nvCxnSpPr>
          <p:spPr bwMode="auto">
            <a:xfrm>
              <a:off x="2457450" y="4526509"/>
              <a:ext cx="2185987" cy="0"/>
            </a:xfrm>
            <a:prstGeom prst="straightConnector1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 type="arrow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641200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/>
            </a:r>
            <a:br>
              <a:rPr lang="ru-RU" b="1" dirty="0">
                <a:solidFill>
                  <a:schemeClr val="bg1"/>
                </a:solidFill>
                <a:latin typeface="Myriad Pro"/>
              </a:rPr>
            </a:br>
            <a:r>
              <a:rPr lang="ru-RU" b="1" dirty="0">
                <a:solidFill>
                  <a:schemeClr val="bg1"/>
                </a:solidFill>
                <a:latin typeface="Myriad Pro"/>
              </a:rPr>
              <a:t>Номинальная и рыночная стоимость акций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Группа 4"/>
          <p:cNvGrpSpPr/>
          <p:nvPr/>
        </p:nvGrpSpPr>
        <p:grpSpPr>
          <a:xfrm>
            <a:off x="1579418" y="1405464"/>
            <a:ext cx="6047307" cy="3405686"/>
            <a:chOff x="212362" y="1176245"/>
            <a:chExt cx="5182350" cy="2345434"/>
          </a:xfrm>
        </p:grpSpPr>
        <p:grpSp>
          <p:nvGrpSpPr>
            <p:cNvPr id="37" name="Группа 36"/>
            <p:cNvGrpSpPr/>
            <p:nvPr/>
          </p:nvGrpSpPr>
          <p:grpSpPr>
            <a:xfrm>
              <a:off x="212362" y="1176245"/>
              <a:ext cx="5182350" cy="2345434"/>
              <a:chOff x="212362" y="1176245"/>
              <a:chExt cx="5182350" cy="2345434"/>
            </a:xfrm>
          </p:grpSpPr>
          <p:grpSp>
            <p:nvGrpSpPr>
              <p:cNvPr id="26" name="Группа 25"/>
              <p:cNvGrpSpPr/>
              <p:nvPr/>
            </p:nvGrpSpPr>
            <p:grpSpPr>
              <a:xfrm>
                <a:off x="212362" y="1552354"/>
                <a:ext cx="5182350" cy="1969325"/>
                <a:chOff x="212362" y="1552354"/>
                <a:chExt cx="5182350" cy="1969325"/>
              </a:xfrm>
            </p:grpSpPr>
            <p:cxnSp>
              <p:nvCxnSpPr>
                <p:cNvPr id="9" name="Прямая со стрелкой 8"/>
                <p:cNvCxnSpPr/>
                <p:nvPr/>
              </p:nvCxnSpPr>
              <p:spPr>
                <a:xfrm>
                  <a:off x="1743074" y="1971627"/>
                  <a:ext cx="343458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  <p:grpSp>
              <p:nvGrpSpPr>
                <p:cNvPr id="4" name="Группа 3"/>
                <p:cNvGrpSpPr/>
                <p:nvPr/>
              </p:nvGrpSpPr>
              <p:grpSpPr>
                <a:xfrm>
                  <a:off x="212362" y="1552354"/>
                  <a:ext cx="1530714" cy="808074"/>
                  <a:chOff x="900753" y="1828800"/>
                  <a:chExt cx="2613575" cy="808074"/>
                </a:xfrm>
              </p:grpSpPr>
              <p:sp>
                <p:nvSpPr>
                  <p:cNvPr id="3" name="Прямоугольник 2"/>
                  <p:cNvSpPr/>
                  <p:nvPr/>
                </p:nvSpPr>
                <p:spPr>
                  <a:xfrm>
                    <a:off x="978195" y="1828800"/>
                    <a:ext cx="2458688" cy="808074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2" name="Прямоугольник 1"/>
                  <p:cNvSpPr/>
                  <p:nvPr/>
                </p:nvSpPr>
                <p:spPr>
                  <a:xfrm>
                    <a:off x="900753" y="1892281"/>
                    <a:ext cx="2613575" cy="68326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ru-RU" altLang="ru-RU" sz="1600" b="1" kern="0" dirty="0">
                        <a:solidFill>
                          <a:srgbClr val="000000"/>
                        </a:solidFill>
                        <a:latin typeface="+mn-lt"/>
                      </a:rPr>
                      <a:t>Создание акционерного общества</a:t>
                    </a:r>
                  </a:p>
                </p:txBody>
              </p:sp>
            </p:grpSp>
            <p:grpSp>
              <p:nvGrpSpPr>
                <p:cNvPr id="10" name="Группа 9"/>
                <p:cNvGrpSpPr/>
                <p:nvPr/>
              </p:nvGrpSpPr>
              <p:grpSpPr>
                <a:xfrm>
                  <a:off x="266213" y="2712635"/>
                  <a:ext cx="1440000" cy="808074"/>
                  <a:chOff x="978195" y="1828800"/>
                  <a:chExt cx="2458688" cy="808074"/>
                </a:xfrm>
              </p:grpSpPr>
              <p:sp>
                <p:nvSpPr>
                  <p:cNvPr id="11" name="Прямоугольник 10"/>
                  <p:cNvSpPr/>
                  <p:nvPr/>
                </p:nvSpPr>
                <p:spPr>
                  <a:xfrm>
                    <a:off x="978195" y="1828800"/>
                    <a:ext cx="2458688" cy="808074"/>
                  </a:xfrm>
                  <a:prstGeom prst="rect">
                    <a:avLst/>
                  </a:prstGeom>
                </p:spPr>
                <p:style>
                  <a:lnRef idx="1">
                    <a:schemeClr val="dk1"/>
                  </a:lnRef>
                  <a:fillRef idx="2">
                    <a:schemeClr val="dk1"/>
                  </a:fillRef>
                  <a:effectRef idx="1">
                    <a:schemeClr val="dk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12" name="Прямоугольник 11"/>
                  <p:cNvSpPr/>
                  <p:nvPr/>
                </p:nvSpPr>
                <p:spPr>
                  <a:xfrm>
                    <a:off x="978198" y="1892175"/>
                    <a:ext cx="2458685" cy="688137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ru-RU" altLang="ru-RU" sz="1600" b="1" kern="0" dirty="0">
                        <a:solidFill>
                          <a:srgbClr val="000000"/>
                        </a:solidFill>
                        <a:latin typeface="+mn-lt"/>
                      </a:rPr>
                      <a:t>Номинальная </a:t>
                    </a:r>
                  </a:p>
                  <a:p>
                    <a:pPr marL="0" marR="0" lvl="0" indent="0" algn="ctr" defTabSz="914400" eaLnBrk="1" fontAlgn="auto" latinLnBrk="0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ru-RU" altLang="ru-RU" sz="1600" b="1" kern="0" dirty="0">
                        <a:solidFill>
                          <a:srgbClr val="000000"/>
                        </a:solidFill>
                        <a:latin typeface="+mn-lt"/>
                      </a:rPr>
                      <a:t>стоимость акций</a:t>
                    </a:r>
                  </a:p>
                </p:txBody>
              </p:sp>
            </p:grpSp>
            <p:grpSp>
              <p:nvGrpSpPr>
                <p:cNvPr id="13" name="Группа 12"/>
                <p:cNvGrpSpPr/>
                <p:nvPr/>
              </p:nvGrpSpPr>
              <p:grpSpPr>
                <a:xfrm>
                  <a:off x="2100590" y="1553430"/>
                  <a:ext cx="1440000" cy="808074"/>
                  <a:chOff x="978195" y="1828800"/>
                  <a:chExt cx="2458688" cy="808074"/>
                </a:xfrm>
              </p:grpSpPr>
              <p:sp>
                <p:nvSpPr>
                  <p:cNvPr id="14" name="Прямоугольник 13"/>
                  <p:cNvSpPr/>
                  <p:nvPr/>
                </p:nvSpPr>
                <p:spPr>
                  <a:xfrm>
                    <a:off x="978195" y="1828800"/>
                    <a:ext cx="2458688" cy="808074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15" name="Прямоугольник 14"/>
                  <p:cNvSpPr/>
                  <p:nvPr/>
                </p:nvSpPr>
                <p:spPr>
                  <a:xfrm>
                    <a:off x="978195" y="1891205"/>
                    <a:ext cx="2458688" cy="68326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ru-RU" altLang="ru-RU" sz="1600" b="1" kern="0" dirty="0">
                        <a:solidFill>
                          <a:srgbClr val="000000"/>
                        </a:solidFill>
                        <a:latin typeface="+mn-lt"/>
                      </a:rPr>
                      <a:t>Выход АО на фондовый рынок</a:t>
                    </a:r>
                  </a:p>
                </p:txBody>
              </p:sp>
            </p:grpSp>
            <p:grpSp>
              <p:nvGrpSpPr>
                <p:cNvPr id="16" name="Группа 15"/>
                <p:cNvGrpSpPr/>
                <p:nvPr/>
              </p:nvGrpSpPr>
              <p:grpSpPr>
                <a:xfrm>
                  <a:off x="3943225" y="1559972"/>
                  <a:ext cx="1440000" cy="808074"/>
                  <a:chOff x="978195" y="1828800"/>
                  <a:chExt cx="2458688" cy="808074"/>
                </a:xfrm>
              </p:grpSpPr>
              <p:sp>
                <p:nvSpPr>
                  <p:cNvPr id="17" name="Прямоугольник 16"/>
                  <p:cNvSpPr/>
                  <p:nvPr/>
                </p:nvSpPr>
                <p:spPr>
                  <a:xfrm>
                    <a:off x="978195" y="1828800"/>
                    <a:ext cx="2458688" cy="808074"/>
                  </a:xfrm>
                  <a:prstGeom prst="rect">
                    <a:avLst/>
                  </a:prstGeom>
                </p:spPr>
                <p:style>
                  <a:lnRef idx="1">
                    <a:schemeClr val="accent1"/>
                  </a:lnRef>
                  <a:fillRef idx="2">
                    <a:schemeClr val="accent1"/>
                  </a:fillRef>
                  <a:effectRef idx="1">
                    <a:schemeClr val="accent1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18" name="Прямоугольник 17"/>
                  <p:cNvSpPr/>
                  <p:nvPr/>
                </p:nvSpPr>
                <p:spPr>
                  <a:xfrm>
                    <a:off x="978195" y="1891205"/>
                    <a:ext cx="2458688" cy="68326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ru-RU" altLang="ru-RU" sz="1600" b="1" kern="0" dirty="0">
                        <a:solidFill>
                          <a:srgbClr val="000000"/>
                        </a:solidFill>
                        <a:latin typeface="+mn-lt"/>
                      </a:rPr>
                      <a:t>Обращение акций на рынке</a:t>
                    </a:r>
                  </a:p>
                </p:txBody>
              </p:sp>
            </p:grpSp>
            <p:grpSp>
              <p:nvGrpSpPr>
                <p:cNvPr id="19" name="Группа 18"/>
                <p:cNvGrpSpPr/>
                <p:nvPr/>
              </p:nvGrpSpPr>
              <p:grpSpPr>
                <a:xfrm>
                  <a:off x="3954712" y="2713605"/>
                  <a:ext cx="1440000" cy="808074"/>
                  <a:chOff x="978195" y="1828800"/>
                  <a:chExt cx="2458688" cy="808074"/>
                </a:xfrm>
              </p:grpSpPr>
              <p:sp>
                <p:nvSpPr>
                  <p:cNvPr id="20" name="Прямоугольник 19"/>
                  <p:cNvSpPr/>
                  <p:nvPr/>
                </p:nvSpPr>
                <p:spPr>
                  <a:xfrm>
                    <a:off x="978195" y="1828800"/>
                    <a:ext cx="2458688" cy="808074"/>
                  </a:xfrm>
                  <a:prstGeom prst="rect">
                    <a:avLst/>
                  </a:prstGeom>
                </p:spPr>
                <p:style>
                  <a:lnRef idx="1">
                    <a:schemeClr val="accent6"/>
                  </a:lnRef>
                  <a:fillRef idx="2">
                    <a:schemeClr val="accent6"/>
                  </a:fillRef>
                  <a:effectRef idx="1">
                    <a:schemeClr val="accent6"/>
                  </a:effectRef>
                  <a:fontRef idx="minor">
                    <a:schemeClr val="dk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ru-RU" dirty="0"/>
                  </a:p>
                </p:txBody>
              </p:sp>
              <p:sp>
                <p:nvSpPr>
                  <p:cNvPr id="21" name="Прямоугольник 20"/>
                  <p:cNvSpPr/>
                  <p:nvPr/>
                </p:nvSpPr>
                <p:spPr>
                  <a:xfrm>
                    <a:off x="978195" y="1891205"/>
                    <a:ext cx="2458688" cy="683264"/>
                  </a:xfrm>
                  <a:prstGeom prst="rect">
                    <a:avLst/>
                  </a:prstGeom>
                </p:spPr>
                <p:txBody>
                  <a:bodyPr wrap="square">
                    <a:spAutoFit/>
                  </a:bodyPr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8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r>
                      <a:rPr lang="ru-RU" altLang="ru-RU" sz="1600" b="1" kern="0" dirty="0">
                        <a:solidFill>
                          <a:srgbClr val="000000"/>
                        </a:solidFill>
                        <a:latin typeface="+mn-lt"/>
                      </a:rPr>
                      <a:t>Рыночная стоимость акций </a:t>
                    </a:r>
                  </a:p>
                </p:txBody>
              </p:sp>
            </p:grpSp>
            <p:cxnSp>
              <p:nvCxnSpPr>
                <p:cNvPr id="24" name="Прямая со стрелкой 23"/>
                <p:cNvCxnSpPr/>
                <p:nvPr/>
              </p:nvCxnSpPr>
              <p:spPr>
                <a:xfrm>
                  <a:off x="3570099" y="1971627"/>
                  <a:ext cx="343458" cy="0"/>
                </a:xfrm>
                <a:prstGeom prst="straightConnector1">
                  <a:avLst/>
                </a:prstGeom>
                <a:ln>
                  <a:tailEnd type="arrow"/>
                </a:ln>
              </p:spPr>
              <p:style>
                <a:lnRef idx="3">
                  <a:schemeClr val="dk1"/>
                </a:lnRef>
                <a:fillRef idx="0">
                  <a:schemeClr val="dk1"/>
                </a:fillRef>
                <a:effectRef idx="2">
                  <a:schemeClr val="dk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34" name="Группа 33"/>
              <p:cNvGrpSpPr/>
              <p:nvPr/>
            </p:nvGrpSpPr>
            <p:grpSpPr>
              <a:xfrm>
                <a:off x="763288" y="1176245"/>
                <a:ext cx="4114366" cy="318779"/>
                <a:chOff x="763288" y="1176245"/>
                <a:chExt cx="4114366" cy="318779"/>
              </a:xfrm>
            </p:grpSpPr>
            <p:pic>
              <p:nvPicPr>
                <p:cNvPr id="29" name="Picture 2" descr="C:\Users\Серега\Desktop\gazprom.jpg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763288" y="1176245"/>
                  <a:ext cx="428859" cy="317356"/>
                </a:xfrm>
                <a:prstGeom prst="roundRect">
                  <a:avLst>
                    <a:gd name="adj" fmla="val 16667"/>
                  </a:avLst>
                </a:prstGeom>
                <a:ln>
                  <a:noFill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0" name="Picture 6" descr="C:\Users\Серега\Desktop\candlestick.jpg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892584" y="1176245"/>
                  <a:ext cx="428859" cy="317356"/>
                </a:xfrm>
                <a:prstGeom prst="roundRect">
                  <a:avLst>
                    <a:gd name="adj" fmla="val 16667"/>
                  </a:avLst>
                </a:prstGeom>
                <a:ln>
                  <a:noFill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pic>
              <p:nvPicPr>
                <p:cNvPr id="31" name="Picture 2" descr="C:\Users\Серега\Desktop\gazprom.jpg"/>
                <p:cNvPicPr>
                  <a:picLocks noChangeAspect="1" noChangeArrowheads="1"/>
                </p:cNvPicPr>
                <p:nvPr/>
              </p:nvPicPr>
              <p:blipFill>
                <a:blip r:embed="rId5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2296961" y="1177668"/>
                  <a:ext cx="428859" cy="317356"/>
                </a:xfrm>
                <a:prstGeom prst="roundRect">
                  <a:avLst>
                    <a:gd name="adj" fmla="val 16667"/>
                  </a:avLst>
                </a:prstGeom>
                <a:ln>
                  <a:noFill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  <p:sp>
              <p:nvSpPr>
                <p:cNvPr id="33" name="Стрелка вправо 32"/>
                <p:cNvSpPr/>
                <p:nvPr/>
              </p:nvSpPr>
              <p:spPr>
                <a:xfrm>
                  <a:off x="2725821" y="1283464"/>
                  <a:ext cx="166763" cy="102917"/>
                </a:xfrm>
                <a:prstGeom prst="rightArrow">
                  <a:avLst/>
                </a:prstGeom>
              </p:spPr>
              <p:style>
                <a:lnRef idx="1">
                  <a:schemeClr val="dk1"/>
                </a:lnRef>
                <a:fillRef idx="3">
                  <a:schemeClr val="dk1"/>
                </a:fillRef>
                <a:effectRef idx="2">
                  <a:schemeClr val="dk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ru-RU" dirty="0"/>
                </a:p>
              </p:txBody>
            </p:sp>
            <p:pic>
              <p:nvPicPr>
                <p:cNvPr id="35" name="Picture 6" descr="C:\Users\Серега\Desktop\candlestick.jpg"/>
                <p:cNvPicPr>
                  <a:picLocks noChangeAspect="1" noChangeArrowheads="1"/>
                </p:cNvPicPr>
                <p:nvPr/>
              </p:nvPicPr>
              <p:blipFill>
                <a:blip r:embed="rId6" cstate="print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4448795" y="1177668"/>
                  <a:ext cx="428859" cy="317356"/>
                </a:xfrm>
                <a:prstGeom prst="roundRect">
                  <a:avLst>
                    <a:gd name="adj" fmla="val 16667"/>
                  </a:avLst>
                </a:prstGeom>
                <a:ln>
                  <a:noFill/>
                </a:ln>
                <a:effectLst>
                  <a:outerShdw blurRad="76200" dist="38100" dir="7800000" algn="tl" rotWithShape="0">
                    <a:srgbClr val="000000">
                      <a:alpha val="40000"/>
                    </a:srgbClr>
                  </a:outerShdw>
                </a:effectLst>
                <a:scene3d>
                  <a:camera prst="orthographicFront"/>
                  <a:lightRig rig="contrasting" dir="t">
                    <a:rot lat="0" lon="0" rev="4200000"/>
                  </a:lightRig>
                </a:scene3d>
                <a:sp3d prstMaterial="plastic">
                  <a:bevelT w="381000" h="114300" prst="relaxedInset"/>
                  <a:contourClr>
                    <a:srgbClr val="969696"/>
                  </a:contourClr>
                </a:sp3d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</p:pic>
          </p:grpSp>
        </p:grpSp>
        <p:sp>
          <p:nvSpPr>
            <p:cNvPr id="38" name="Стрелка вниз 37"/>
            <p:cNvSpPr/>
            <p:nvPr/>
          </p:nvSpPr>
          <p:spPr>
            <a:xfrm>
              <a:off x="883202" y="2394238"/>
              <a:ext cx="189034" cy="29936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Стрелка вниз 35"/>
            <p:cNvSpPr/>
            <p:nvPr/>
          </p:nvSpPr>
          <p:spPr>
            <a:xfrm>
              <a:off x="4580195" y="2387661"/>
              <a:ext cx="189034" cy="299366"/>
            </a:xfrm>
            <a:prstGeom prst="downArrow">
              <a:avLst/>
            </a:prstGeom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1967149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133706"/>
            <a:ext cx="7213599" cy="705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 smtClean="0">
                <a:solidFill>
                  <a:schemeClr val="bg1"/>
                </a:solidFill>
                <a:latin typeface="Myriad Pro"/>
              </a:rPr>
              <a:t>Номинальная стоимость и рыночная цена акций </a:t>
            </a:r>
          </a:p>
          <a:p>
            <a:r>
              <a:rPr lang="ru-RU" sz="1600" dirty="0">
                <a:solidFill>
                  <a:schemeClr val="bg1"/>
                </a:solidFill>
                <a:latin typeface="Myriad Pro"/>
              </a:rPr>
              <a:t>(</a:t>
            </a:r>
            <a:r>
              <a:rPr lang="ru-RU" sz="1600" dirty="0" smtClean="0">
                <a:solidFill>
                  <a:schemeClr val="bg1"/>
                </a:solidFill>
                <a:latin typeface="Myriad Pro"/>
              </a:rPr>
              <a:t>по состоянию на 29.09.2014 г.)</a:t>
            </a:r>
            <a:endParaRPr lang="ru-RU" sz="1600" dirty="0">
              <a:solidFill>
                <a:schemeClr val="bg1"/>
              </a:solidFill>
              <a:latin typeface="Myriad Pro"/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7" name="Таблица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66949276"/>
              </p:ext>
            </p:extLst>
          </p:nvPr>
        </p:nvGraphicFramePr>
        <p:xfrm>
          <a:off x="285156" y="1330036"/>
          <a:ext cx="8229452" cy="3253838"/>
        </p:xfrm>
        <a:graphic>
          <a:graphicData uri="http://schemas.openxmlformats.org/drawingml/2006/table">
            <a:tbl>
              <a:tblPr/>
              <a:tblGrid>
                <a:gridCol w="2014376"/>
                <a:gridCol w="2141560"/>
                <a:gridCol w="2036758"/>
                <a:gridCol w="2036758"/>
              </a:tblGrid>
              <a:tr h="1376002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Компания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Номинальная стоимость,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Рыночная цена, руб.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Превышение, раз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CB8D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AD1E3"/>
                    </a:solidFill>
                  </a:tcPr>
                </a:tc>
              </a:tr>
              <a:tr h="4694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Транснефть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88015,00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88015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Лукойл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0,025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2065,00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82600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Норникель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1,00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7464,00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7464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9459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24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Сбербанк</a:t>
                      </a:r>
                    </a:p>
                  </a:txBody>
                  <a:tcPr marL="857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F1F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3,00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77,2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000" b="1" i="0" u="none" strike="noStrike" dirty="0" smtClean="0">
                          <a:solidFill>
                            <a:srgbClr val="4A4A4A"/>
                          </a:solidFill>
                          <a:effectLst/>
                          <a:latin typeface="Calibri"/>
                        </a:rPr>
                        <a:t>25,7</a:t>
                      </a:r>
                      <a:endParaRPr lang="ru-RU" sz="2000" b="1" i="0" u="none" strike="noStrike" dirty="0">
                        <a:solidFill>
                          <a:srgbClr val="4A4A4A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3D9E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0509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>Есть ли смысл в показателе «номинальная стоимость акций»?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37" name="Группа 36"/>
          <p:cNvGrpSpPr/>
          <p:nvPr/>
        </p:nvGrpSpPr>
        <p:grpSpPr>
          <a:xfrm>
            <a:off x="1428752" y="1745672"/>
            <a:ext cx="6883976" cy="3065477"/>
            <a:chOff x="212362" y="1176245"/>
            <a:chExt cx="5182350" cy="2342436"/>
          </a:xfrm>
        </p:grpSpPr>
        <p:cxnSp>
          <p:nvCxnSpPr>
            <p:cNvPr id="9" name="Прямая со стрелкой 8"/>
            <p:cNvCxnSpPr/>
            <p:nvPr/>
          </p:nvCxnSpPr>
          <p:spPr>
            <a:xfrm>
              <a:off x="1743074" y="1971627"/>
              <a:ext cx="343458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grpSp>
          <p:nvGrpSpPr>
            <p:cNvPr id="4" name="Группа 3"/>
            <p:cNvGrpSpPr/>
            <p:nvPr/>
          </p:nvGrpSpPr>
          <p:grpSpPr>
            <a:xfrm>
              <a:off x="212362" y="1552353"/>
              <a:ext cx="1530714" cy="685251"/>
              <a:chOff x="900753" y="1828800"/>
              <a:chExt cx="2613575" cy="684340"/>
            </a:xfrm>
          </p:grpSpPr>
          <p:sp>
            <p:nvSpPr>
              <p:cNvPr id="3" name="Прямоугольник 2"/>
              <p:cNvSpPr/>
              <p:nvPr/>
            </p:nvSpPr>
            <p:spPr>
              <a:xfrm>
                <a:off x="978195" y="1828800"/>
                <a:ext cx="2458688" cy="68309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" name="Прямоугольник 1"/>
              <p:cNvSpPr/>
              <p:nvPr/>
            </p:nvSpPr>
            <p:spPr>
              <a:xfrm>
                <a:off x="900753" y="1829876"/>
                <a:ext cx="2613575" cy="683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Компания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kern="0" dirty="0">
                    <a:solidFill>
                      <a:srgbClr val="000000"/>
                    </a:solidFill>
                    <a:latin typeface="+mn-lt"/>
                  </a:rPr>
                  <a:t>Продажа </a:t>
                </a:r>
                <a:r>
                  <a:rPr lang="ru-RU" altLang="ru-RU" sz="1600" kern="0" dirty="0" smtClean="0">
                    <a:solidFill>
                      <a:srgbClr val="000000"/>
                    </a:solidFill>
                    <a:latin typeface="+mn-lt"/>
                  </a:rPr>
                  <a:t>акций</a:t>
                </a:r>
                <a:endParaRPr lang="ru-RU" altLang="ru-RU" sz="1600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10" name="Группа 9"/>
            <p:cNvGrpSpPr/>
            <p:nvPr/>
          </p:nvGrpSpPr>
          <p:grpSpPr>
            <a:xfrm>
              <a:off x="266213" y="2488491"/>
              <a:ext cx="1440000" cy="515580"/>
              <a:chOff x="978195" y="1828800"/>
              <a:chExt cx="2458688" cy="515580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978195" y="1828800"/>
                <a:ext cx="2458688" cy="504000"/>
              </a:xfrm>
              <a:prstGeom prst="rect">
                <a:avLst/>
              </a:prstGeom>
            </p:spPr>
            <p:style>
              <a:lnRef idx="1">
                <a:schemeClr val="dk1"/>
              </a:lnRef>
              <a:fillRef idx="2">
                <a:schemeClr val="dk1"/>
              </a:fillRef>
              <a:effectRef idx="1">
                <a:schemeClr val="dk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978198" y="1853220"/>
                <a:ext cx="2458685" cy="4911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>
                    <a:solidFill>
                      <a:srgbClr val="000000"/>
                    </a:solidFill>
                    <a:latin typeface="+mn-lt"/>
                  </a:rPr>
                  <a:t>Уставный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>
                    <a:solidFill>
                      <a:srgbClr val="000000"/>
                    </a:solidFill>
                    <a:latin typeface="+mn-lt"/>
                  </a:rPr>
                  <a:t>капитал</a:t>
                </a:r>
              </a:p>
            </p:txBody>
          </p:sp>
        </p:grpSp>
        <p:grpSp>
          <p:nvGrpSpPr>
            <p:cNvPr id="13" name="Группа 12"/>
            <p:cNvGrpSpPr/>
            <p:nvPr/>
          </p:nvGrpSpPr>
          <p:grpSpPr>
            <a:xfrm>
              <a:off x="2100590" y="1553430"/>
              <a:ext cx="1443964" cy="697471"/>
              <a:chOff x="978195" y="1828800"/>
              <a:chExt cx="2465456" cy="697471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978195" y="1828800"/>
                <a:ext cx="2458688" cy="684000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984963" y="1838134"/>
                <a:ext cx="2458688" cy="68813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kern="0" dirty="0">
                    <a:solidFill>
                      <a:srgbClr val="000000"/>
                    </a:solidFill>
                    <a:latin typeface="+mn-lt"/>
                  </a:rPr>
                  <a:t>Рыночная </a:t>
                </a:r>
                <a:r>
                  <a:rPr lang="ru-RU" altLang="ru-RU" sz="1600" kern="0" dirty="0" smtClean="0">
                    <a:solidFill>
                      <a:srgbClr val="000000"/>
                    </a:solidFill>
                    <a:latin typeface="+mn-lt"/>
                  </a:rPr>
                  <a:t>цена 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100</a:t>
                </a:r>
                <a:r>
                  <a:rPr lang="ru-RU" altLang="ru-RU" sz="1600" kern="0" dirty="0" smtClean="0">
                    <a:solidFill>
                      <a:srgbClr val="000000"/>
                    </a:solidFill>
                    <a:latin typeface="+mn-lt"/>
                  </a:rPr>
                  <a:t> </a:t>
                </a:r>
                <a:r>
                  <a:rPr lang="ru-RU" altLang="ru-RU" sz="1600" kern="0" dirty="0">
                    <a:solidFill>
                      <a:srgbClr val="000000"/>
                    </a:solidFill>
                    <a:latin typeface="+mn-lt"/>
                  </a:rPr>
                  <a:t>руб.</a:t>
                </a:r>
              </a:p>
            </p:txBody>
          </p:sp>
        </p:grpSp>
        <p:grpSp>
          <p:nvGrpSpPr>
            <p:cNvPr id="16" name="Группа 15"/>
            <p:cNvGrpSpPr/>
            <p:nvPr/>
          </p:nvGrpSpPr>
          <p:grpSpPr>
            <a:xfrm>
              <a:off x="3943225" y="1559972"/>
              <a:ext cx="1440000" cy="684000"/>
              <a:chOff x="978195" y="1828800"/>
              <a:chExt cx="2458688" cy="815668"/>
            </a:xfrm>
          </p:grpSpPr>
          <p:sp>
            <p:nvSpPr>
              <p:cNvPr id="17" name="Прямоугольник 16"/>
              <p:cNvSpPr/>
              <p:nvPr/>
            </p:nvSpPr>
            <p:spPr>
              <a:xfrm>
                <a:off x="978195" y="1828800"/>
                <a:ext cx="2458688" cy="815668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18" name="Прямоугольник 17"/>
              <p:cNvSpPr/>
              <p:nvPr/>
            </p:nvSpPr>
            <p:spPr>
              <a:xfrm>
                <a:off x="978195" y="1846637"/>
                <a:ext cx="2458688" cy="6832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Инвестор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kern="0" dirty="0">
                    <a:solidFill>
                      <a:srgbClr val="000000"/>
                    </a:solidFill>
                    <a:latin typeface="+mn-lt"/>
                  </a:rPr>
                  <a:t>Покупка </a:t>
                </a:r>
                <a:r>
                  <a:rPr lang="ru-RU" altLang="ru-RU" sz="1600" kern="0" dirty="0" smtClean="0">
                    <a:solidFill>
                      <a:srgbClr val="000000"/>
                    </a:solidFill>
                    <a:latin typeface="+mn-lt"/>
                  </a:rPr>
                  <a:t>акций</a:t>
                </a:r>
                <a:endParaRPr lang="ru-RU" altLang="ru-RU" sz="1600" kern="0" dirty="0">
                  <a:solidFill>
                    <a:srgbClr val="000000"/>
                  </a:solidFill>
                  <a:latin typeface="+mn-lt"/>
                </a:endParaRPr>
              </a:p>
            </p:txBody>
          </p:sp>
        </p:grpSp>
        <p:grpSp>
          <p:nvGrpSpPr>
            <p:cNvPr id="19" name="Группа 18"/>
            <p:cNvGrpSpPr/>
            <p:nvPr/>
          </p:nvGrpSpPr>
          <p:grpSpPr>
            <a:xfrm>
              <a:off x="3954712" y="2489461"/>
              <a:ext cx="1440000" cy="514610"/>
              <a:chOff x="978195" y="1828800"/>
              <a:chExt cx="2458688" cy="514610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978195" y="1828800"/>
                <a:ext cx="2458688" cy="504000"/>
              </a:xfrm>
              <a:prstGeom prst="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978195" y="1852250"/>
                <a:ext cx="2458688" cy="4911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>
                    <a:solidFill>
                      <a:srgbClr val="000000"/>
                    </a:solidFill>
                    <a:latin typeface="+mn-lt"/>
                  </a:rPr>
                  <a:t>Добавочный</a:t>
                </a: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>
                    <a:solidFill>
                      <a:srgbClr val="000000"/>
                    </a:solidFill>
                    <a:latin typeface="+mn-lt"/>
                  </a:rPr>
                  <a:t>капитал</a:t>
                </a:r>
              </a:p>
            </p:txBody>
          </p:sp>
        </p:grpSp>
        <p:cxnSp>
          <p:nvCxnSpPr>
            <p:cNvPr id="24" name="Прямая со стрелкой 23"/>
            <p:cNvCxnSpPr/>
            <p:nvPr/>
          </p:nvCxnSpPr>
          <p:spPr>
            <a:xfrm>
              <a:off x="3570099" y="1971627"/>
              <a:ext cx="343458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pic>
          <p:nvPicPr>
            <p:cNvPr id="29" name="Picture 2" descr="C:\Users\Серега\Desktop\gazprom.jp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3288" y="1176245"/>
              <a:ext cx="428859" cy="31735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35" name="Picture 6" descr="C:\Users\Серега\Desktop\candlestick.jp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06160" y="1177668"/>
              <a:ext cx="428859" cy="317356"/>
            </a:xfrm>
            <a:prstGeom prst="roundRect">
              <a:avLst>
                <a:gd name="adj" fmla="val 16667"/>
              </a:avLst>
            </a:prstGeom>
            <a:ln>
              <a:noFill/>
            </a:ln>
            <a:effectLst>
              <a:outerShdw blurRad="76200" dist="38100" dir="7800000" algn="tl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contrasting" dir="t">
                <a:rot lat="0" lon="0" rev="4200000"/>
              </a:lightRig>
            </a:scene3d>
            <a:sp3d prstMaterial="plastic">
              <a:bevelT w="381000" h="114300" prst="relaxedInset"/>
              <a:contourClr>
                <a:srgbClr val="969696"/>
              </a:contourClr>
            </a:sp3d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8" name="Группа 7"/>
            <p:cNvGrpSpPr/>
            <p:nvPr/>
          </p:nvGrpSpPr>
          <p:grpSpPr>
            <a:xfrm>
              <a:off x="1933825" y="2579201"/>
              <a:ext cx="856424" cy="324847"/>
              <a:chOff x="1697718" y="4035279"/>
              <a:chExt cx="856424" cy="324847"/>
            </a:xfrm>
          </p:grpSpPr>
          <p:sp>
            <p:nvSpPr>
              <p:cNvPr id="40" name="AutoShape 32"/>
              <p:cNvSpPr>
                <a:spLocks noChangeArrowheads="1"/>
              </p:cNvSpPr>
              <p:nvPr/>
            </p:nvSpPr>
            <p:spPr bwMode="invGray">
              <a:xfrm>
                <a:off x="1697718" y="4035279"/>
                <a:ext cx="813672" cy="324847"/>
              </a:xfrm>
              <a:prstGeom prst="roundRect">
                <a:avLst>
                  <a:gd name="adj" fmla="val 6741"/>
                </a:avLst>
              </a:prstGeom>
              <a:solidFill>
                <a:srgbClr val="CCCCFF">
                  <a:alpha val="65000"/>
                </a:srgbClr>
              </a:solidFill>
              <a:ln w="12700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>
                <a:softEdge rad="31750"/>
              </a:effectLst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schemeClr val="bg1"/>
                  </a:buClr>
                </a:pPr>
                <a:endParaRPr lang="en-GB" dirty="0"/>
              </a:p>
            </p:txBody>
          </p:sp>
          <p:sp>
            <p:nvSpPr>
              <p:cNvPr id="41" name="Текст 3"/>
              <p:cNvSpPr txBox="1">
                <a:spLocks/>
              </p:cNvSpPr>
              <p:nvPr/>
            </p:nvSpPr>
            <p:spPr>
              <a:xfrm>
                <a:off x="1706213" y="4047173"/>
                <a:ext cx="847929" cy="285047"/>
              </a:xfrm>
              <a:prstGeom prst="rect">
                <a:avLst/>
              </a:prstGeom>
            </p:spPr>
            <p:txBody>
              <a:bodyPr/>
              <a:lstStyle/>
              <a:p>
                <a:pPr algn="ctr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kern="0" dirty="0">
                    <a:solidFill>
                      <a:srgbClr val="000000"/>
                    </a:solidFill>
                    <a:latin typeface="+mj-lt"/>
                  </a:rPr>
                  <a:t>1</a:t>
                </a:r>
                <a:r>
                  <a:rPr lang="ru-RU" sz="1400" kern="0" dirty="0">
                    <a:solidFill>
                      <a:srgbClr val="000000"/>
                    </a:solidFill>
                    <a:latin typeface="+mj-lt"/>
                  </a:rPr>
                  <a:t> руб.</a:t>
                </a:r>
              </a:p>
            </p:txBody>
          </p:sp>
        </p:grpSp>
        <p:grpSp>
          <p:nvGrpSpPr>
            <p:cNvPr id="42" name="Группа 41"/>
            <p:cNvGrpSpPr/>
            <p:nvPr/>
          </p:nvGrpSpPr>
          <p:grpSpPr>
            <a:xfrm>
              <a:off x="2913429" y="2579200"/>
              <a:ext cx="856424" cy="324847"/>
              <a:chOff x="1697718" y="4035279"/>
              <a:chExt cx="856424" cy="324847"/>
            </a:xfrm>
          </p:grpSpPr>
          <p:sp>
            <p:nvSpPr>
              <p:cNvPr id="43" name="AutoShape 32"/>
              <p:cNvSpPr>
                <a:spLocks noChangeArrowheads="1"/>
              </p:cNvSpPr>
              <p:nvPr/>
            </p:nvSpPr>
            <p:spPr bwMode="invGray">
              <a:xfrm>
                <a:off x="1697718" y="4035279"/>
                <a:ext cx="813672" cy="324847"/>
              </a:xfrm>
              <a:prstGeom prst="roundRect">
                <a:avLst>
                  <a:gd name="adj" fmla="val 6741"/>
                </a:avLst>
              </a:prstGeom>
              <a:solidFill>
                <a:srgbClr val="CCCCFF">
                  <a:alpha val="65000"/>
                </a:srgbClr>
              </a:solidFill>
              <a:ln w="12700" algn="ctr">
                <a:solidFill>
                  <a:srgbClr val="969696"/>
                </a:solidFill>
                <a:prstDash val="solid"/>
                <a:round/>
                <a:headEnd/>
                <a:tailEnd/>
              </a:ln>
              <a:effectLst>
                <a:softEdge rad="31750"/>
              </a:effectLst>
            </p:spPr>
            <p:txBody>
              <a:bodyPr lIns="72000" tIns="72000" rIns="72000" bIns="72000" anchor="ctr" anchorCtr="1"/>
              <a:lstStyle/>
              <a:p>
                <a:pPr algn="ctr">
                  <a:lnSpc>
                    <a:spcPct val="120000"/>
                  </a:lnSpc>
                  <a:spcBef>
                    <a:spcPct val="50000"/>
                  </a:spcBef>
                  <a:buClr>
                    <a:schemeClr val="bg1"/>
                  </a:buClr>
                </a:pPr>
                <a:endParaRPr lang="en-GB" dirty="0"/>
              </a:p>
            </p:txBody>
          </p:sp>
          <p:sp>
            <p:nvSpPr>
              <p:cNvPr id="44" name="Текст 3"/>
              <p:cNvSpPr txBox="1">
                <a:spLocks/>
              </p:cNvSpPr>
              <p:nvPr/>
            </p:nvSpPr>
            <p:spPr>
              <a:xfrm>
                <a:off x="1706213" y="4047173"/>
                <a:ext cx="847929" cy="285047"/>
              </a:xfrm>
              <a:prstGeom prst="rect">
                <a:avLst/>
              </a:prstGeom>
            </p:spPr>
            <p:txBody>
              <a:bodyPr/>
              <a:lstStyle/>
              <a:p>
                <a:pPr algn="ctr"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ru-RU" sz="1400" b="1" kern="0" dirty="0" smtClean="0">
                    <a:solidFill>
                      <a:srgbClr val="000000"/>
                    </a:solidFill>
                    <a:latin typeface="+mj-lt"/>
                  </a:rPr>
                  <a:t>99</a:t>
                </a:r>
                <a:r>
                  <a:rPr lang="ru-RU" sz="1400" kern="0" dirty="0" smtClean="0">
                    <a:solidFill>
                      <a:srgbClr val="000000"/>
                    </a:solidFill>
                    <a:latin typeface="+mj-lt"/>
                  </a:rPr>
                  <a:t> </a:t>
                </a:r>
                <a:r>
                  <a:rPr lang="ru-RU" sz="1400" kern="0" dirty="0">
                    <a:solidFill>
                      <a:srgbClr val="000000"/>
                    </a:solidFill>
                    <a:latin typeface="+mj-lt"/>
                  </a:rPr>
                  <a:t>руб.</a:t>
                </a:r>
              </a:p>
            </p:txBody>
          </p:sp>
        </p:grpSp>
        <p:pic>
          <p:nvPicPr>
            <p:cNvPr id="45" name="Picture 3" descr="C:\Users\Серега\Desktop\PeopleInvestor-2009.JPG"/>
            <p:cNvPicPr>
              <a:picLocks noChangeAspect="1" noChangeArrowheads="1"/>
            </p:cNvPicPr>
            <p:nvPr/>
          </p:nvPicPr>
          <p:blipFill rotWithShape="1">
            <a:blip r:embed="rId8" cstate="print"/>
            <a:srcRect r="8328"/>
            <a:stretch/>
          </p:blipFill>
          <p:spPr bwMode="auto">
            <a:xfrm>
              <a:off x="4393944" y="1181446"/>
              <a:ext cx="561535" cy="370908"/>
            </a:xfrm>
            <a:prstGeom prst="rect">
              <a:avLst/>
            </a:prstGeom>
            <a:noFill/>
          </p:spPr>
        </p:pic>
        <p:grpSp>
          <p:nvGrpSpPr>
            <p:cNvPr id="47" name="Группа 46"/>
            <p:cNvGrpSpPr/>
            <p:nvPr/>
          </p:nvGrpSpPr>
          <p:grpSpPr>
            <a:xfrm>
              <a:off x="1942320" y="3004071"/>
              <a:ext cx="1803803" cy="514610"/>
              <a:chOff x="978195" y="1828800"/>
              <a:chExt cx="2458688" cy="514610"/>
            </a:xfrm>
          </p:grpSpPr>
          <p:sp>
            <p:nvSpPr>
              <p:cNvPr id="48" name="Прямоугольник 47"/>
              <p:cNvSpPr/>
              <p:nvPr/>
            </p:nvSpPr>
            <p:spPr>
              <a:xfrm>
                <a:off x="978195" y="1828800"/>
                <a:ext cx="2458688" cy="504000"/>
              </a:xfrm>
              <a:prstGeom prst="rect">
                <a:avLst/>
              </a:prstGeom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978195" y="1852250"/>
                <a:ext cx="2458688" cy="49116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 smtClean="0">
                    <a:solidFill>
                      <a:srgbClr val="000000"/>
                    </a:solidFill>
                    <a:latin typeface="+mn-lt"/>
                  </a:rPr>
                  <a:t>Собственный</a:t>
                </a:r>
                <a:endParaRPr lang="ru-RU" altLang="ru-RU" sz="1600" b="1" kern="0" dirty="0">
                  <a:solidFill>
                    <a:srgbClr val="000000"/>
                  </a:solidFill>
                  <a:latin typeface="+mn-lt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8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altLang="ru-RU" sz="1600" b="1" kern="0" dirty="0">
                    <a:solidFill>
                      <a:srgbClr val="000000"/>
                    </a:solidFill>
                    <a:latin typeface="+mn-lt"/>
                  </a:rPr>
                  <a:t>капитал</a:t>
                </a:r>
              </a:p>
            </p:txBody>
          </p:sp>
        </p:grpSp>
        <p:cxnSp>
          <p:nvCxnSpPr>
            <p:cNvPr id="34" name="Прямая со стрелкой 33"/>
            <p:cNvCxnSpPr>
              <a:stCxn id="14" idx="2"/>
            </p:cNvCxnSpPr>
            <p:nvPr/>
          </p:nvCxnSpPr>
          <p:spPr>
            <a:xfrm>
              <a:off x="2820590" y="2237430"/>
              <a:ext cx="488074" cy="353665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6" name="Прямая со стрелкой 45"/>
            <p:cNvCxnSpPr>
              <a:stCxn id="14" idx="2"/>
            </p:cNvCxnSpPr>
            <p:nvPr/>
          </p:nvCxnSpPr>
          <p:spPr>
            <a:xfrm flipH="1">
              <a:off x="2343334" y="2237430"/>
              <a:ext cx="477257" cy="358843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/>
            <p:nvPr/>
          </p:nvCxnSpPr>
          <p:spPr>
            <a:xfrm>
              <a:off x="3727100" y="2758491"/>
              <a:ext cx="227612" cy="0"/>
            </a:xfrm>
            <a:prstGeom prst="straightConnector1">
              <a:avLst/>
            </a:prstGeom>
            <a:ln>
              <a:tailEnd type="arrow" w="med" len="sm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1" name="Прямая со стрелкой 50"/>
            <p:cNvCxnSpPr/>
            <p:nvPr/>
          </p:nvCxnSpPr>
          <p:spPr>
            <a:xfrm>
              <a:off x="1706213" y="2758491"/>
              <a:ext cx="227612" cy="0"/>
            </a:xfrm>
            <a:prstGeom prst="straightConnector1">
              <a:avLst/>
            </a:prstGeom>
            <a:ln>
              <a:headEnd type="arrow" w="med" len="sm"/>
              <a:tailEnd type="none" w="med" len="sm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2" name="Прямая со стрелкой 51"/>
            <p:cNvCxnSpPr/>
            <p:nvPr/>
          </p:nvCxnSpPr>
          <p:spPr>
            <a:xfrm>
              <a:off x="1014973" y="3273101"/>
              <a:ext cx="89983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3" name="Прямая со стрелкой 52"/>
            <p:cNvCxnSpPr/>
            <p:nvPr/>
          </p:nvCxnSpPr>
          <p:spPr>
            <a:xfrm>
              <a:off x="1014973" y="3004071"/>
              <a:ext cx="0" cy="288891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4" name="Прямая со стрелкой 53"/>
            <p:cNvCxnSpPr/>
            <p:nvPr/>
          </p:nvCxnSpPr>
          <p:spPr>
            <a:xfrm>
              <a:off x="3774882" y="3268529"/>
              <a:ext cx="899830" cy="0"/>
            </a:xfrm>
            <a:prstGeom prst="straightConnector1">
              <a:avLst/>
            </a:prstGeom>
            <a:ln>
              <a:headEnd type="arrow"/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>
              <a:off x="4674712" y="2999499"/>
              <a:ext cx="0" cy="288891"/>
            </a:xfrm>
            <a:prstGeom prst="straightConnector1">
              <a:avLst/>
            </a:prstGeom>
            <a:ln>
              <a:tailEnd type="non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56" name="Rectangle 12"/>
          <p:cNvSpPr>
            <a:spLocks noChangeArrowheads="1"/>
          </p:cNvSpPr>
          <p:nvPr/>
        </p:nvSpPr>
        <p:spPr bwMode="auto">
          <a:xfrm>
            <a:off x="649422" y="1103313"/>
            <a:ext cx="8193834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Компания проводит дополнительную эмиссию акций, имеющих номинальную стоимость 1 руб.  </a:t>
            </a:r>
            <a:r>
              <a:rPr lang="ru-RU" sz="1600" b="1" dirty="0" smtClean="0">
                <a:solidFill>
                  <a:srgbClr val="003F82"/>
                </a:solidFill>
                <a:latin typeface="+mj-lt"/>
              </a:rPr>
              <a:t>Рыночная </a:t>
            </a:r>
            <a:r>
              <a:rPr lang="ru-RU" sz="1600" b="1" dirty="0">
                <a:solidFill>
                  <a:srgbClr val="003F82"/>
                </a:solidFill>
                <a:latin typeface="+mj-lt"/>
              </a:rPr>
              <a:t>цена акций = 100 руб.</a:t>
            </a:r>
          </a:p>
        </p:txBody>
      </p:sp>
    </p:spTree>
    <p:extLst>
      <p:ext uri="{BB962C8B-B14F-4D97-AF65-F5344CB8AC3E}">
        <p14:creationId xmlns:p14="http://schemas.microsoft.com/office/powerpoint/2010/main" val="144835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b="1" dirty="0">
                <a:solidFill>
                  <a:schemeClr val="bg1"/>
                </a:solidFill>
                <a:latin typeface="Myriad Pro"/>
              </a:rPr>
              <a:t/>
            </a:r>
            <a:br>
              <a:rPr lang="ru-RU" b="1" dirty="0">
                <a:solidFill>
                  <a:schemeClr val="bg1"/>
                </a:solidFill>
                <a:latin typeface="Myriad Pro"/>
              </a:rPr>
            </a:br>
            <a:r>
              <a:rPr lang="ru-RU" sz="2400" b="1" dirty="0">
                <a:solidFill>
                  <a:schemeClr val="bg1"/>
                </a:solidFill>
                <a:latin typeface="Myriad Pro"/>
              </a:rPr>
              <a:t>Дробление и консолидация акций</a:t>
            </a: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Rectangle 12"/>
          <p:cNvSpPr>
            <a:spLocks noChangeArrowheads="1"/>
          </p:cNvSpPr>
          <p:nvPr/>
        </p:nvSpPr>
        <p:spPr bwMode="auto">
          <a:xfrm>
            <a:off x="367786" y="1157323"/>
            <a:ext cx="8111196" cy="53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sz="1600" b="1" dirty="0">
                <a:solidFill>
                  <a:srgbClr val="003F82"/>
                </a:solidFill>
                <a:latin typeface="+mj-lt"/>
              </a:rPr>
              <a:t>Номинальная стоимость акций фиксируется в уставе. Номинальная стоимость меняется в случае дробления и консолидации акций.</a:t>
            </a:r>
          </a:p>
        </p:txBody>
      </p:sp>
      <p:sp>
        <p:nvSpPr>
          <p:cNvPr id="10" name="Rectangle 12"/>
          <p:cNvSpPr>
            <a:spLocks noChangeArrowheads="1"/>
          </p:cNvSpPr>
          <p:nvPr/>
        </p:nvSpPr>
        <p:spPr bwMode="auto">
          <a:xfrm>
            <a:off x="3004456" y="1914452"/>
            <a:ext cx="5296395" cy="2816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Дробление (сплит) </a:t>
            </a:r>
            <a:r>
              <a:rPr lang="ru-RU" dirty="0">
                <a:solidFill>
                  <a:srgbClr val="003F82"/>
                </a:solidFill>
                <a:latin typeface="+mj-lt"/>
              </a:rPr>
              <a:t>– одна акция дробится на несколько новых с целью повышения ликвидности акций, в результате чего номинальная и рыночная стоимость акций снижаются</a:t>
            </a:r>
            <a:r>
              <a:rPr lang="ru-RU" dirty="0" smtClean="0">
                <a:solidFill>
                  <a:srgbClr val="003F82"/>
                </a:solidFill>
                <a:latin typeface="+mj-lt"/>
              </a:rPr>
              <a:t>.</a:t>
            </a: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ru-RU" dirty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endParaRPr lang="ru-RU" dirty="0">
              <a:solidFill>
                <a:srgbClr val="003F82"/>
              </a:solidFill>
              <a:latin typeface="+mj-lt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</a:pPr>
            <a:r>
              <a:rPr lang="ru-RU" b="1" dirty="0">
                <a:solidFill>
                  <a:srgbClr val="003F82"/>
                </a:solidFill>
                <a:latin typeface="+mj-lt"/>
              </a:rPr>
              <a:t>Консолидация (укрупнение) </a:t>
            </a:r>
            <a:r>
              <a:rPr lang="ru-RU" dirty="0">
                <a:solidFill>
                  <a:srgbClr val="003F82"/>
                </a:solidFill>
                <a:latin typeface="+mj-lt"/>
              </a:rPr>
              <a:t>– несколько существующих акций укрупняются в 1 новую акцию, в результате чего номинальная и рыночная стоимость акций повышаются.</a:t>
            </a:r>
          </a:p>
        </p:txBody>
      </p:sp>
      <p:grpSp>
        <p:nvGrpSpPr>
          <p:cNvPr id="5" name="Группа 4"/>
          <p:cNvGrpSpPr/>
          <p:nvPr/>
        </p:nvGrpSpPr>
        <p:grpSpPr>
          <a:xfrm>
            <a:off x="106879" y="1692854"/>
            <a:ext cx="2731324" cy="1343995"/>
            <a:chOff x="62447" y="2123192"/>
            <a:chExt cx="1538867" cy="825189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62447" y="2123192"/>
              <a:ext cx="1538867" cy="825189"/>
            </a:xfrm>
            <a:prstGeom prst="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46082" name="Picture 2" descr="C:\Компьютер\Фондовый рынок\3 курс\Лекции\Материалы\Картинки\Ранние\Акции\_tu_doc_shar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01214" y="2155413"/>
              <a:ext cx="574632" cy="75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3" name="Группа 2"/>
            <p:cNvGrpSpPr/>
            <p:nvPr/>
          </p:nvGrpSpPr>
          <p:grpSpPr>
            <a:xfrm>
              <a:off x="997329" y="2173844"/>
              <a:ext cx="568075" cy="719138"/>
              <a:chOff x="997329" y="2173844"/>
              <a:chExt cx="568075" cy="719138"/>
            </a:xfrm>
          </p:grpSpPr>
          <p:pic>
            <p:nvPicPr>
              <p:cNvPr id="13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7329" y="2173844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0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7329" y="2533413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1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2097" y="2173844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2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2097" y="2533413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2" name="Стрелка вправо 1"/>
            <p:cNvSpPr/>
            <p:nvPr/>
          </p:nvSpPr>
          <p:spPr>
            <a:xfrm>
              <a:off x="690700" y="2437953"/>
              <a:ext cx="237117" cy="190919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9" name="Группа 8"/>
          <p:cNvGrpSpPr/>
          <p:nvPr/>
        </p:nvGrpSpPr>
        <p:grpSpPr>
          <a:xfrm>
            <a:off x="106878" y="3325092"/>
            <a:ext cx="2731325" cy="1570140"/>
            <a:chOff x="62447" y="3239601"/>
            <a:chExt cx="1538867" cy="825189"/>
          </a:xfrm>
        </p:grpSpPr>
        <p:sp>
          <p:nvSpPr>
            <p:cNvPr id="23" name="Прямоугольник 22"/>
            <p:cNvSpPr/>
            <p:nvPr/>
          </p:nvSpPr>
          <p:spPr>
            <a:xfrm>
              <a:off x="62447" y="3239601"/>
              <a:ext cx="1538867" cy="825189"/>
            </a:xfrm>
            <a:prstGeom prst="rect">
              <a:avLst/>
            </a:prstGeom>
            <a:ln w="127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pic>
          <p:nvPicPr>
            <p:cNvPr id="24" name="Picture 2" descr="C:\Компьютер\Фондовый рынок\3 курс\Лекции\Материалы\Картинки\Ранние\Акции\_tu_doc_share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75872" y="3271821"/>
              <a:ext cx="574632" cy="756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25" name="Группа 24"/>
            <p:cNvGrpSpPr/>
            <p:nvPr/>
          </p:nvGrpSpPr>
          <p:grpSpPr>
            <a:xfrm>
              <a:off x="98139" y="3290253"/>
              <a:ext cx="568075" cy="719138"/>
              <a:chOff x="997329" y="2173844"/>
              <a:chExt cx="568075" cy="719138"/>
            </a:xfrm>
          </p:grpSpPr>
          <p:pic>
            <p:nvPicPr>
              <p:cNvPr id="26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7329" y="2173844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7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997329" y="2533413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8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2097" y="2173844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29" name="Picture 2" descr="C:\Компьютер\Фондовый рынок\3 курс\Лекции\Материалы\Картинки\Ранние\Акции\_tu_doc_share.jpg"/>
              <p:cNvPicPr>
                <a:picLocks noChangeAspect="1" noChangeArrowheads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1292097" y="2533413"/>
                <a:ext cx="273307" cy="359569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sp>
          <p:nvSpPr>
            <p:cNvPr id="30" name="Стрелка вправо 29"/>
            <p:cNvSpPr/>
            <p:nvPr/>
          </p:nvSpPr>
          <p:spPr>
            <a:xfrm>
              <a:off x="705554" y="3554362"/>
              <a:ext cx="237117" cy="190919"/>
            </a:xfrm>
            <a:prstGeom prst="rightArrow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  <p:extLst>
      <p:ext uri="{BB962C8B-B14F-4D97-AF65-F5344CB8AC3E}">
        <p14:creationId xmlns:p14="http://schemas.microsoft.com/office/powerpoint/2010/main" val="3867385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Title 1"/>
          <p:cNvSpPr txBox="1">
            <a:spLocks/>
          </p:cNvSpPr>
          <p:nvPr/>
        </p:nvSpPr>
        <p:spPr bwMode="auto">
          <a:xfrm>
            <a:off x="1428751" y="321469"/>
            <a:ext cx="7213599" cy="309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ru-RU" sz="2400" b="1" dirty="0" smtClean="0">
                <a:solidFill>
                  <a:schemeClr val="bg1"/>
                </a:solidFill>
                <a:latin typeface="Myriad Pro"/>
              </a:rPr>
              <a:t>Обыкновенные </a:t>
            </a:r>
            <a:r>
              <a:rPr lang="ru-RU" sz="2400" b="1" dirty="0">
                <a:solidFill>
                  <a:schemeClr val="bg1"/>
                </a:solidFill>
                <a:latin typeface="Myriad Pro"/>
              </a:rPr>
              <a:t>и привилегированные акции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240" t="2762" r="77122" b="83641"/>
          <a:stretch/>
        </p:blipFill>
        <p:spPr bwMode="auto">
          <a:xfrm>
            <a:off x="204769" y="133706"/>
            <a:ext cx="889307" cy="705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9841" r="24828" b="6752"/>
          <a:stretch/>
        </p:blipFill>
        <p:spPr bwMode="auto">
          <a:xfrm>
            <a:off x="0" y="4811150"/>
            <a:ext cx="6873766" cy="1681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" name="Группа 1"/>
          <p:cNvGrpSpPr/>
          <p:nvPr/>
        </p:nvGrpSpPr>
        <p:grpSpPr>
          <a:xfrm>
            <a:off x="294750" y="1282262"/>
            <a:ext cx="4831236" cy="2612871"/>
            <a:chOff x="294750" y="1282262"/>
            <a:chExt cx="4831236" cy="2612871"/>
          </a:xfrm>
        </p:grpSpPr>
        <p:sp>
          <p:nvSpPr>
            <p:cNvPr id="14346" name="Rectangle 12"/>
            <p:cNvSpPr>
              <a:spLocks noChangeArrowheads="1"/>
            </p:cNvSpPr>
            <p:nvPr/>
          </p:nvSpPr>
          <p:spPr bwMode="auto">
            <a:xfrm>
              <a:off x="932359" y="1999229"/>
              <a:ext cx="4193627" cy="18959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spcAft>
                  <a:spcPts val="1200"/>
                </a:spcAft>
              </a:pPr>
              <a:r>
                <a:rPr lang="ru-RU" b="1" dirty="0">
                  <a:solidFill>
                    <a:srgbClr val="003F82"/>
                  </a:solidFill>
                  <a:latin typeface="+mn-lt"/>
                </a:rPr>
                <a:t>По условиям установления и выплаты дивидендов</a:t>
              </a:r>
            </a:p>
            <a:p>
              <a:pPr>
                <a:lnSpc>
                  <a:spcPct val="90000"/>
                </a:lnSpc>
                <a:spcAft>
                  <a:spcPts val="1200"/>
                </a:spcAft>
              </a:pPr>
              <a:r>
                <a:rPr lang="ru-RU" b="1" dirty="0">
                  <a:solidFill>
                    <a:srgbClr val="003F82"/>
                  </a:solidFill>
                  <a:latin typeface="+mn-lt"/>
                </a:rPr>
                <a:t>По наличию права голоса на собраниях акционеров</a:t>
              </a:r>
            </a:p>
            <a:p>
              <a:pPr>
                <a:lnSpc>
                  <a:spcPct val="90000"/>
                </a:lnSpc>
                <a:spcAft>
                  <a:spcPts val="1200"/>
                </a:spcAft>
              </a:pPr>
              <a:r>
                <a:rPr lang="ru-RU" b="1" dirty="0">
                  <a:solidFill>
                    <a:srgbClr val="003F82"/>
                  </a:solidFill>
                  <a:latin typeface="+mn-lt"/>
                </a:rPr>
                <a:t>По условиям расчетов с акционерами при ликвидации компании</a:t>
              </a:r>
            </a:p>
          </p:txBody>
        </p:sp>
        <p:sp>
          <p:nvSpPr>
            <p:cNvPr id="6" name="Овал 5"/>
            <p:cNvSpPr/>
            <p:nvPr/>
          </p:nvSpPr>
          <p:spPr>
            <a:xfrm>
              <a:off x="505422" y="2024135"/>
              <a:ext cx="288000" cy="2880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3F82"/>
                  </a:solidFill>
                </a:rPr>
                <a:t>1</a:t>
              </a:r>
              <a:endParaRPr lang="ru-RU" b="1" dirty="0">
                <a:solidFill>
                  <a:srgbClr val="003F82"/>
                </a:solidFill>
              </a:endParaRPr>
            </a:p>
          </p:txBody>
        </p:sp>
        <p:sp>
          <p:nvSpPr>
            <p:cNvPr id="7" name="Овал 6"/>
            <p:cNvSpPr/>
            <p:nvPr/>
          </p:nvSpPr>
          <p:spPr>
            <a:xfrm>
              <a:off x="505422" y="2641632"/>
              <a:ext cx="288000" cy="2880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>
                  <a:solidFill>
                    <a:srgbClr val="003F82"/>
                  </a:solidFill>
                </a:rPr>
                <a:t>2</a:t>
              </a:r>
            </a:p>
          </p:txBody>
        </p:sp>
        <p:sp>
          <p:nvSpPr>
            <p:cNvPr id="9" name="Овал 8"/>
            <p:cNvSpPr/>
            <p:nvPr/>
          </p:nvSpPr>
          <p:spPr>
            <a:xfrm>
              <a:off x="505422" y="3280601"/>
              <a:ext cx="288000" cy="28800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>
                  <a:solidFill>
                    <a:srgbClr val="003F82"/>
                  </a:solidFill>
                </a:rPr>
                <a:t>3</a:t>
              </a:r>
              <a:endParaRPr lang="ru-RU" b="1" dirty="0">
                <a:solidFill>
                  <a:srgbClr val="003F82"/>
                </a:solidFill>
              </a:endParaRPr>
            </a:p>
          </p:txBody>
        </p:sp>
        <p:sp>
          <p:nvSpPr>
            <p:cNvPr id="10" name="Rectangle 12"/>
            <p:cNvSpPr>
              <a:spLocks noChangeArrowheads="1"/>
            </p:cNvSpPr>
            <p:nvPr/>
          </p:nvSpPr>
          <p:spPr bwMode="auto">
            <a:xfrm>
              <a:off x="294750" y="1282262"/>
              <a:ext cx="4831236" cy="6463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lnSpc>
                  <a:spcPct val="90000"/>
                </a:lnSpc>
                <a:spcAft>
                  <a:spcPts val="0"/>
                </a:spcAft>
              </a:pPr>
              <a:r>
                <a:rPr lang="ru-RU" sz="2000" b="1" dirty="0">
                  <a:solidFill>
                    <a:srgbClr val="003F82"/>
                  </a:solidFill>
                  <a:latin typeface="+mn-lt"/>
                </a:rPr>
                <a:t>Отличительные признаки обыкновенных и привилегированных </a:t>
              </a:r>
              <a:r>
                <a:rPr lang="ru-RU" sz="2000" b="1" dirty="0" smtClean="0">
                  <a:solidFill>
                    <a:srgbClr val="003F82"/>
                  </a:solidFill>
                  <a:latin typeface="+mn-lt"/>
                </a:rPr>
                <a:t>акций:</a:t>
              </a:r>
              <a:endParaRPr lang="ru-RU" sz="2000" b="1" dirty="0">
                <a:solidFill>
                  <a:srgbClr val="003F82"/>
                </a:solidFill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9962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7714</TotalTime>
  <Words>1703</Words>
  <Application>Microsoft Office PowerPoint</Application>
  <PresentationFormat>Экран (16:9)</PresentationFormat>
  <Paragraphs>465</Paragraphs>
  <Slides>31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31</vt:i4>
      </vt:variant>
    </vt:vector>
  </HeadingPairs>
  <TitlesOfParts>
    <vt:vector size="34" baseType="lpstr">
      <vt:lpstr>Тема Office</vt:lpstr>
      <vt:lpstr>Формула</vt:lpstr>
      <vt:lpstr>Microsoft Equation 3.0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vkremlev</dc:creator>
  <cp:lastModifiedBy>Николай</cp:lastModifiedBy>
  <cp:revision>396</cp:revision>
  <dcterms:created xsi:type="dcterms:W3CDTF">2010-09-30T06:45:29Z</dcterms:created>
  <dcterms:modified xsi:type="dcterms:W3CDTF">2014-09-30T18:04:08Z</dcterms:modified>
</cp:coreProperties>
</file>